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6" r:id="rId2"/>
    <p:sldId id="257" r:id="rId3"/>
    <p:sldId id="434" r:id="rId4"/>
    <p:sldId id="258" r:id="rId5"/>
    <p:sldId id="438" r:id="rId6"/>
    <p:sldId id="275" r:id="rId7"/>
    <p:sldId id="277" r:id="rId8"/>
    <p:sldId id="278" r:id="rId9"/>
    <p:sldId id="280" r:id="rId10"/>
    <p:sldId id="281" r:id="rId11"/>
    <p:sldId id="439" r:id="rId12"/>
    <p:sldId id="444" r:id="rId13"/>
    <p:sldId id="443" r:id="rId14"/>
    <p:sldId id="442" r:id="rId15"/>
    <p:sldId id="441" r:id="rId16"/>
    <p:sldId id="440" r:id="rId17"/>
    <p:sldId id="445" r:id="rId18"/>
    <p:sldId id="446" r:id="rId19"/>
    <p:sldId id="447" r:id="rId20"/>
    <p:sldId id="265" r:id="rId21"/>
    <p:sldId id="284" r:id="rId22"/>
  </p:sldIdLst>
  <p:sldSz cx="12192000" cy="6858000"/>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P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95BA56-94EE-44C2-B04C-DEEAC449986A}" type="datetimeFigureOut">
              <a:rPr lang="pt-PT" smtClean="0"/>
              <a:t>26/07/2024</a:t>
            </a:fld>
            <a:endParaRPr lang="pt-P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P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pt-P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P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C6C802-67B8-43A7-BDA3-C01C8AD50F9F}" type="slidenum">
              <a:rPr lang="pt-PT" smtClean="0"/>
              <a:t>‹#›</a:t>
            </a:fld>
            <a:endParaRPr lang="pt-PT"/>
          </a:p>
        </p:txBody>
      </p:sp>
    </p:spTree>
    <p:extLst>
      <p:ext uri="{BB962C8B-B14F-4D97-AF65-F5344CB8AC3E}">
        <p14:creationId xmlns:p14="http://schemas.microsoft.com/office/powerpoint/2010/main" val="13191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71601"/>
            <a:ext cx="104648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914400" y="3505200"/>
            <a:ext cx="85344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pt-PT"/>
              <a:t>30-07-2023</a:t>
            </a:r>
          </a:p>
        </p:txBody>
      </p:sp>
      <p:sp>
        <p:nvSpPr>
          <p:cNvPr id="5" name="Footer Placeholder 4"/>
          <p:cNvSpPr>
            <a:spLocks noGrp="1"/>
          </p:cNvSpPr>
          <p:nvPr>
            <p:ph type="ftr" sz="quarter" idx="11"/>
          </p:nvPr>
        </p:nvSpPr>
        <p:spPr/>
        <p:txBody>
          <a:bodyPr/>
          <a:lstStyle/>
          <a:p>
            <a:r>
              <a:rPr lang="pt-PT"/>
              <a:t>Docente: Juma Mussa (MSC)</a:t>
            </a:r>
          </a:p>
        </p:txBody>
      </p:sp>
      <p:sp>
        <p:nvSpPr>
          <p:cNvPr id="6" name="Slide Number Placeholder 5"/>
          <p:cNvSpPr>
            <a:spLocks noGrp="1"/>
          </p:cNvSpPr>
          <p:nvPr>
            <p:ph type="sldNum" sz="quarter" idx="12"/>
          </p:nvPr>
        </p:nvSpPr>
        <p:spPr/>
        <p:txBody>
          <a:bodyPr/>
          <a:lstStyle/>
          <a:p>
            <a:fld id="{3DAAAB89-0D0A-448B-9984-A7B2CA7EDC1A}" type="slidenum">
              <a:rPr lang="pt-PT" smtClean="0"/>
              <a:t>‹#›</a:t>
            </a:fld>
            <a:endParaRPr lang="pt-PT"/>
          </a:p>
        </p:txBody>
      </p:sp>
      <p:cxnSp>
        <p:nvCxnSpPr>
          <p:cNvPr id="8" name="Straight Connector 7"/>
          <p:cNvCxnSpPr/>
          <p:nvPr/>
        </p:nvCxnSpPr>
        <p:spPr>
          <a:xfrm>
            <a:off x="914400" y="3398520"/>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pt-PT"/>
              <a:t>30-07-2023</a:t>
            </a:r>
          </a:p>
        </p:txBody>
      </p:sp>
      <p:sp>
        <p:nvSpPr>
          <p:cNvPr id="5" name="Footer Placeholder 4"/>
          <p:cNvSpPr>
            <a:spLocks noGrp="1"/>
          </p:cNvSpPr>
          <p:nvPr>
            <p:ph type="ftr" sz="quarter" idx="11"/>
          </p:nvPr>
        </p:nvSpPr>
        <p:spPr/>
        <p:txBody>
          <a:bodyPr/>
          <a:lstStyle/>
          <a:p>
            <a:r>
              <a:rPr lang="pt-PT"/>
              <a:t>Docente: Juma Mussa (MSC)</a:t>
            </a:r>
          </a:p>
        </p:txBody>
      </p:sp>
      <p:sp>
        <p:nvSpPr>
          <p:cNvPr id="6" name="Slide Number Placeholder 5"/>
          <p:cNvSpPr>
            <a:spLocks noGrp="1"/>
          </p:cNvSpPr>
          <p:nvPr>
            <p:ph type="sldNum" sz="quarter" idx="12"/>
          </p:nvPr>
        </p:nvSpPr>
        <p:spPr/>
        <p:txBody>
          <a:bodyPr/>
          <a:lstStyle/>
          <a:p>
            <a:fld id="{3DAAAB89-0D0A-448B-9984-A7B2CA7EDC1A}" type="slidenum">
              <a:rPr lang="pt-PT" smtClean="0"/>
              <a:t>‹#›</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609600"/>
            <a:ext cx="27432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609600" y="609600"/>
            <a:ext cx="80264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pt-PT"/>
              <a:t>30-07-2023</a:t>
            </a:r>
          </a:p>
        </p:txBody>
      </p:sp>
      <p:sp>
        <p:nvSpPr>
          <p:cNvPr id="5" name="Footer Placeholder 4"/>
          <p:cNvSpPr>
            <a:spLocks noGrp="1"/>
          </p:cNvSpPr>
          <p:nvPr>
            <p:ph type="ftr" sz="quarter" idx="11"/>
          </p:nvPr>
        </p:nvSpPr>
        <p:spPr/>
        <p:txBody>
          <a:bodyPr/>
          <a:lstStyle/>
          <a:p>
            <a:r>
              <a:rPr lang="pt-PT"/>
              <a:t>Docente: Juma Mussa (MSC)</a:t>
            </a:r>
          </a:p>
        </p:txBody>
      </p:sp>
      <p:sp>
        <p:nvSpPr>
          <p:cNvPr id="6" name="Slide Number Placeholder 5"/>
          <p:cNvSpPr>
            <a:spLocks noGrp="1"/>
          </p:cNvSpPr>
          <p:nvPr>
            <p:ph type="sldNum" sz="quarter" idx="12"/>
          </p:nvPr>
        </p:nvSpPr>
        <p:spPr/>
        <p:txBody>
          <a:bodyPr/>
          <a:lstStyle/>
          <a:p>
            <a:fld id="{3DAAAB89-0D0A-448B-9984-A7B2CA7EDC1A}" type="slidenum">
              <a:rPr lang="pt-PT" smtClean="0"/>
              <a:t>‹#›</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pt-PT"/>
              <a:t>30-07-2023</a:t>
            </a:r>
          </a:p>
        </p:txBody>
      </p:sp>
      <p:sp>
        <p:nvSpPr>
          <p:cNvPr id="5" name="Footer Placeholder 4"/>
          <p:cNvSpPr>
            <a:spLocks noGrp="1"/>
          </p:cNvSpPr>
          <p:nvPr>
            <p:ph type="ftr" sz="quarter" idx="11"/>
          </p:nvPr>
        </p:nvSpPr>
        <p:spPr/>
        <p:txBody>
          <a:bodyPr/>
          <a:lstStyle/>
          <a:p>
            <a:r>
              <a:rPr lang="pt-PT"/>
              <a:t>Docente: Juma Mussa (MSC)</a:t>
            </a:r>
          </a:p>
        </p:txBody>
      </p:sp>
      <p:sp>
        <p:nvSpPr>
          <p:cNvPr id="6" name="Slide Number Placeholder 5"/>
          <p:cNvSpPr>
            <a:spLocks noGrp="1"/>
          </p:cNvSpPr>
          <p:nvPr>
            <p:ph type="sldNum" sz="quarter" idx="12"/>
          </p:nvPr>
        </p:nvSpPr>
        <p:spPr/>
        <p:txBody>
          <a:bodyPr/>
          <a:lstStyle/>
          <a:p>
            <a:fld id="{3DAAAB89-0D0A-448B-9984-A7B2CA7EDC1A}" type="slidenum">
              <a:rPr lang="pt-PT" smtClean="0"/>
              <a:t>‹#›</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2362201"/>
            <a:ext cx="103632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963084" y="4626865"/>
            <a:ext cx="103632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pt-PT"/>
              <a:t>30-07-2023</a:t>
            </a:r>
          </a:p>
        </p:txBody>
      </p:sp>
      <p:sp>
        <p:nvSpPr>
          <p:cNvPr id="5" name="Footer Placeholder 4"/>
          <p:cNvSpPr>
            <a:spLocks noGrp="1"/>
          </p:cNvSpPr>
          <p:nvPr>
            <p:ph type="ftr" sz="quarter" idx="11"/>
          </p:nvPr>
        </p:nvSpPr>
        <p:spPr/>
        <p:txBody>
          <a:bodyPr/>
          <a:lstStyle/>
          <a:p>
            <a:r>
              <a:rPr lang="pt-PT"/>
              <a:t>Docente: Juma Mussa (MSC)</a:t>
            </a:r>
          </a:p>
        </p:txBody>
      </p:sp>
      <p:sp>
        <p:nvSpPr>
          <p:cNvPr id="6" name="Slide Number Placeholder 5"/>
          <p:cNvSpPr>
            <a:spLocks noGrp="1"/>
          </p:cNvSpPr>
          <p:nvPr>
            <p:ph type="sldNum" sz="quarter" idx="12"/>
          </p:nvPr>
        </p:nvSpPr>
        <p:spPr/>
        <p:txBody>
          <a:bodyPr/>
          <a:lstStyle/>
          <a:p>
            <a:fld id="{3DAAAB89-0D0A-448B-9984-A7B2CA7EDC1A}" type="slidenum">
              <a:rPr lang="pt-PT" smtClean="0"/>
              <a:t>‹#›</a:t>
            </a:fld>
            <a:endParaRPr lang="pt-PT"/>
          </a:p>
        </p:txBody>
      </p:sp>
      <p:cxnSp>
        <p:nvCxnSpPr>
          <p:cNvPr id="7" name="Straight Connector 6"/>
          <p:cNvCxnSpPr/>
          <p:nvPr/>
        </p:nvCxnSpPr>
        <p:spPr>
          <a:xfrm>
            <a:off x="975360" y="4599432"/>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pt-PT"/>
              <a:t>30-07-2023</a:t>
            </a:r>
          </a:p>
        </p:txBody>
      </p:sp>
      <p:sp>
        <p:nvSpPr>
          <p:cNvPr id="6" name="Footer Placeholder 5"/>
          <p:cNvSpPr>
            <a:spLocks noGrp="1"/>
          </p:cNvSpPr>
          <p:nvPr>
            <p:ph type="ftr" sz="quarter" idx="11"/>
          </p:nvPr>
        </p:nvSpPr>
        <p:spPr/>
        <p:txBody>
          <a:bodyPr/>
          <a:lstStyle/>
          <a:p>
            <a:r>
              <a:rPr lang="pt-PT"/>
              <a:t>Docente: Juma Mussa (MSC)</a:t>
            </a:r>
          </a:p>
        </p:txBody>
      </p:sp>
      <p:sp>
        <p:nvSpPr>
          <p:cNvPr id="7" name="Slide Number Placeholder 6"/>
          <p:cNvSpPr>
            <a:spLocks noGrp="1"/>
          </p:cNvSpPr>
          <p:nvPr>
            <p:ph type="sldNum" sz="quarter" idx="12"/>
          </p:nvPr>
        </p:nvSpPr>
        <p:spPr/>
        <p:txBody>
          <a:bodyPr/>
          <a:lstStyle/>
          <a:p>
            <a:fld id="{3DAAAB89-0D0A-448B-9984-A7B2CA7EDC1A}" type="slidenum">
              <a:rPr lang="pt-PT" smtClean="0"/>
              <a:t>‹#›</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60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3984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3984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pt-PT"/>
              <a:t>30-07-2023</a:t>
            </a:r>
          </a:p>
        </p:txBody>
      </p:sp>
      <p:sp>
        <p:nvSpPr>
          <p:cNvPr id="8" name="Footer Placeholder 7"/>
          <p:cNvSpPr>
            <a:spLocks noGrp="1"/>
          </p:cNvSpPr>
          <p:nvPr>
            <p:ph type="ftr" sz="quarter" idx="11"/>
          </p:nvPr>
        </p:nvSpPr>
        <p:spPr/>
        <p:txBody>
          <a:bodyPr/>
          <a:lstStyle/>
          <a:p>
            <a:r>
              <a:rPr lang="pt-PT"/>
              <a:t>Docente: Juma Mussa (MSC)</a:t>
            </a:r>
          </a:p>
        </p:txBody>
      </p:sp>
      <p:sp>
        <p:nvSpPr>
          <p:cNvPr id="9" name="Slide Number Placeholder 8"/>
          <p:cNvSpPr>
            <a:spLocks noGrp="1"/>
          </p:cNvSpPr>
          <p:nvPr>
            <p:ph type="sldNum" sz="quarter" idx="12"/>
          </p:nvPr>
        </p:nvSpPr>
        <p:spPr/>
        <p:txBody>
          <a:bodyPr/>
          <a:lstStyle/>
          <a:p>
            <a:fld id="{3DAAAB89-0D0A-448B-9984-A7B2CA7EDC1A}" type="slidenum">
              <a:rPr lang="pt-PT" smtClean="0"/>
              <a:t>‹#›</a:t>
            </a:fld>
            <a:endParaRPr lang="pt-PT"/>
          </a:p>
        </p:txBody>
      </p:sp>
      <p:cxnSp>
        <p:nvCxnSpPr>
          <p:cNvPr id="11" name="Straight Connector 10"/>
          <p:cNvCxnSpPr/>
          <p:nvPr/>
        </p:nvCxnSpPr>
        <p:spPr>
          <a:xfrm rot="5400000">
            <a:off x="3741949" y="4045691"/>
            <a:ext cx="4709160" cy="1059"/>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pt-PT"/>
              <a:t>30-07-2023</a:t>
            </a:r>
          </a:p>
        </p:txBody>
      </p:sp>
      <p:sp>
        <p:nvSpPr>
          <p:cNvPr id="4" name="Footer Placeholder 3"/>
          <p:cNvSpPr>
            <a:spLocks noGrp="1"/>
          </p:cNvSpPr>
          <p:nvPr>
            <p:ph type="ftr" sz="quarter" idx="11"/>
          </p:nvPr>
        </p:nvSpPr>
        <p:spPr/>
        <p:txBody>
          <a:bodyPr/>
          <a:lstStyle/>
          <a:p>
            <a:r>
              <a:rPr lang="pt-PT"/>
              <a:t>Docente: Juma Mussa (MSC)</a:t>
            </a:r>
          </a:p>
        </p:txBody>
      </p:sp>
      <p:sp>
        <p:nvSpPr>
          <p:cNvPr id="5" name="Slide Number Placeholder 4"/>
          <p:cNvSpPr>
            <a:spLocks noGrp="1"/>
          </p:cNvSpPr>
          <p:nvPr>
            <p:ph type="sldNum" sz="quarter" idx="12"/>
          </p:nvPr>
        </p:nvSpPr>
        <p:spPr/>
        <p:txBody>
          <a:bodyPr/>
          <a:lstStyle/>
          <a:p>
            <a:fld id="{3DAAAB89-0D0A-448B-9984-A7B2CA7EDC1A}" type="slidenum">
              <a:rPr lang="pt-PT" smtClean="0"/>
              <a:t>‹#›</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pt-PT"/>
              <a:t>30-07-2023</a:t>
            </a:r>
          </a:p>
        </p:txBody>
      </p:sp>
      <p:sp>
        <p:nvSpPr>
          <p:cNvPr id="3" name="Footer Placeholder 2"/>
          <p:cNvSpPr>
            <a:spLocks noGrp="1"/>
          </p:cNvSpPr>
          <p:nvPr>
            <p:ph type="ftr" sz="quarter" idx="11"/>
          </p:nvPr>
        </p:nvSpPr>
        <p:spPr/>
        <p:txBody>
          <a:bodyPr/>
          <a:lstStyle/>
          <a:p>
            <a:r>
              <a:rPr lang="pt-PT"/>
              <a:t>Docente: Juma Mussa (MSC)</a:t>
            </a:r>
          </a:p>
        </p:txBody>
      </p:sp>
      <p:sp>
        <p:nvSpPr>
          <p:cNvPr id="4" name="Slide Number Placeholder 3"/>
          <p:cNvSpPr>
            <a:spLocks noGrp="1"/>
          </p:cNvSpPr>
          <p:nvPr>
            <p:ph type="sldNum" sz="quarter" idx="12"/>
          </p:nvPr>
        </p:nvSpPr>
        <p:spPr/>
        <p:txBody>
          <a:bodyPr/>
          <a:lstStyle/>
          <a:p>
            <a:fld id="{3DAAAB89-0D0A-448B-9984-A7B2CA7EDC1A}" type="slidenum">
              <a:rPr lang="pt-PT" smtClean="0"/>
              <a:t>‹#›</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080"/>
            <a:ext cx="2852928"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962400" y="792080"/>
            <a:ext cx="7620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1" y="2130553"/>
            <a:ext cx="2852928"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pt-PT"/>
              <a:t>30-07-2023</a:t>
            </a:r>
          </a:p>
        </p:txBody>
      </p:sp>
      <p:sp>
        <p:nvSpPr>
          <p:cNvPr id="6" name="Footer Placeholder 5"/>
          <p:cNvSpPr>
            <a:spLocks noGrp="1"/>
          </p:cNvSpPr>
          <p:nvPr>
            <p:ph type="ftr" sz="quarter" idx="11"/>
          </p:nvPr>
        </p:nvSpPr>
        <p:spPr/>
        <p:txBody>
          <a:bodyPr/>
          <a:lstStyle/>
          <a:p>
            <a:r>
              <a:rPr lang="pt-PT"/>
              <a:t>Docente: Juma Mussa (MSC)</a:t>
            </a:r>
          </a:p>
        </p:txBody>
      </p:sp>
      <p:sp>
        <p:nvSpPr>
          <p:cNvPr id="7" name="Slide Number Placeholder 6"/>
          <p:cNvSpPr>
            <a:spLocks noGrp="1"/>
          </p:cNvSpPr>
          <p:nvPr>
            <p:ph type="sldNum" sz="quarter" idx="12"/>
          </p:nvPr>
        </p:nvSpPr>
        <p:spPr/>
        <p:txBody>
          <a:bodyPr/>
          <a:lstStyle/>
          <a:p>
            <a:fld id="{3DAAAB89-0D0A-448B-9984-A7B2CA7EDC1A}" type="slidenum">
              <a:rPr lang="pt-PT" smtClean="0"/>
              <a:t>‹#›</a:t>
            </a:fld>
            <a:endParaRPr lang="pt-PT"/>
          </a:p>
        </p:txBody>
      </p:sp>
      <p:cxnSp>
        <p:nvCxnSpPr>
          <p:cNvPr id="9" name="Straight Connector 8"/>
          <p:cNvCxnSpPr/>
          <p:nvPr/>
        </p:nvCxnSpPr>
        <p:spPr>
          <a:xfrm rot="5400000">
            <a:off x="912152" y="3579942"/>
            <a:ext cx="5577840"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480"/>
            <a:ext cx="2856907"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3811480" y="838201"/>
            <a:ext cx="787252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09600" y="2133600"/>
            <a:ext cx="2852928"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pt-PT"/>
              <a:t>30-07-2023</a:t>
            </a:r>
          </a:p>
        </p:txBody>
      </p:sp>
      <p:sp>
        <p:nvSpPr>
          <p:cNvPr id="6" name="Footer Placeholder 5"/>
          <p:cNvSpPr>
            <a:spLocks noGrp="1"/>
          </p:cNvSpPr>
          <p:nvPr>
            <p:ph type="ftr" sz="quarter" idx="11"/>
          </p:nvPr>
        </p:nvSpPr>
        <p:spPr/>
        <p:txBody>
          <a:bodyPr/>
          <a:lstStyle/>
          <a:p>
            <a:r>
              <a:rPr lang="pt-PT"/>
              <a:t>Docente: Juma Mussa (MSC)</a:t>
            </a:r>
          </a:p>
        </p:txBody>
      </p:sp>
      <p:sp>
        <p:nvSpPr>
          <p:cNvPr id="7" name="Slide Number Placeholder 6"/>
          <p:cNvSpPr>
            <a:spLocks noGrp="1"/>
          </p:cNvSpPr>
          <p:nvPr>
            <p:ph type="sldNum" sz="quarter" idx="12"/>
          </p:nvPr>
        </p:nvSpPr>
        <p:spPr/>
        <p:txBody>
          <a:bodyPr/>
          <a:lstStyle/>
          <a:p>
            <a:fld id="{3DAAAB89-0D0A-448B-9984-A7B2CA7EDC1A}" type="slidenum">
              <a:rPr lang="pt-PT" smtClean="0"/>
              <a:t>‹#›</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12192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09600" y="533400"/>
            <a:ext cx="109728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0"/>
            <a:ext cx="109728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12192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609600" y="18288"/>
            <a:ext cx="3860800" cy="329184"/>
          </a:xfrm>
          <a:prstGeom prst="rect">
            <a:avLst/>
          </a:prstGeom>
        </p:spPr>
        <p:txBody>
          <a:bodyPr vert="horz" lIns="91440" tIns="45720" rIns="91440" bIns="45720" rtlCol="0" anchor="ctr"/>
          <a:lstStyle>
            <a:lvl1pPr algn="l">
              <a:defRPr sz="1200">
                <a:solidFill>
                  <a:srgbClr val="FFFFFF"/>
                </a:solidFill>
              </a:defRPr>
            </a:lvl1pPr>
          </a:lstStyle>
          <a:p>
            <a:r>
              <a:rPr lang="pt-PT"/>
              <a:t>30-07-2023</a:t>
            </a:r>
          </a:p>
        </p:txBody>
      </p:sp>
      <p:sp>
        <p:nvSpPr>
          <p:cNvPr id="5" name="Footer Placeholder 4"/>
          <p:cNvSpPr>
            <a:spLocks noGrp="1"/>
          </p:cNvSpPr>
          <p:nvPr>
            <p:ph type="ftr" sz="quarter" idx="3"/>
          </p:nvPr>
        </p:nvSpPr>
        <p:spPr>
          <a:xfrm>
            <a:off x="4572000" y="18288"/>
            <a:ext cx="5486400" cy="329184"/>
          </a:xfrm>
          <a:prstGeom prst="rect">
            <a:avLst/>
          </a:prstGeom>
        </p:spPr>
        <p:txBody>
          <a:bodyPr vert="horz" lIns="91440" tIns="45720" rIns="91440" bIns="45720" rtlCol="0" anchor="ctr"/>
          <a:lstStyle>
            <a:lvl1pPr algn="ctr">
              <a:defRPr sz="1200">
                <a:solidFill>
                  <a:srgbClr val="FFFFFF"/>
                </a:solidFill>
              </a:defRPr>
            </a:lvl1pPr>
          </a:lstStyle>
          <a:p>
            <a:r>
              <a:rPr lang="pt-PT"/>
              <a:t>Docente: Juma Mussa (MSC)</a:t>
            </a:r>
          </a:p>
        </p:txBody>
      </p:sp>
      <p:sp>
        <p:nvSpPr>
          <p:cNvPr id="6" name="Slide Number Placeholder 5"/>
          <p:cNvSpPr>
            <a:spLocks noGrp="1"/>
          </p:cNvSpPr>
          <p:nvPr>
            <p:ph type="sldNum" sz="quarter" idx="4"/>
          </p:nvPr>
        </p:nvSpPr>
        <p:spPr>
          <a:xfrm>
            <a:off x="10160000" y="18288"/>
            <a:ext cx="1422400" cy="329184"/>
          </a:xfrm>
          <a:prstGeom prst="rect">
            <a:avLst/>
          </a:prstGeom>
        </p:spPr>
        <p:txBody>
          <a:bodyPr vert="horz" lIns="91440" tIns="45720" rIns="91440" bIns="45720" rtlCol="0" anchor="ctr"/>
          <a:lstStyle>
            <a:lvl1pPr algn="l">
              <a:defRPr sz="1400" b="1">
                <a:solidFill>
                  <a:srgbClr val="FFFFFF"/>
                </a:solidFill>
              </a:defRPr>
            </a:lvl1pPr>
          </a:lstStyle>
          <a:p>
            <a:fld id="{3DAAAB89-0D0A-448B-9984-A7B2CA7EDC1A}" type="slidenum">
              <a:rPr lang="pt-PT" smtClean="0"/>
              <a:t>‹#›</a:t>
            </a:fld>
            <a:endParaRPr lang="pt-PT"/>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66607"/>
            <a:ext cx="9144000" cy="1006688"/>
          </a:xfrm>
        </p:spPr>
        <p:txBody>
          <a:bodyPr>
            <a:normAutofit/>
          </a:bodyPr>
          <a:lstStyle/>
          <a:p>
            <a:r>
              <a:rPr lang="pt-PT" dirty="0"/>
              <a:t> </a:t>
            </a:r>
            <a:r>
              <a:rPr lang="pt-PT" sz="2200" b="1" dirty="0">
                <a:latin typeface="Garamond" panose="02020404030301010803" pitchFamily="18" charset="0"/>
              </a:rPr>
              <a:t>INSTITUTO SUPERIOR DE TRANSPORTES E COMUNICAÇÕES</a:t>
            </a:r>
          </a:p>
        </p:txBody>
      </p:sp>
      <p:sp>
        <p:nvSpPr>
          <p:cNvPr id="3" name="Subtitle 2"/>
          <p:cNvSpPr>
            <a:spLocks noGrp="1"/>
          </p:cNvSpPr>
          <p:nvPr>
            <p:ph type="subTitle" idx="1"/>
          </p:nvPr>
        </p:nvSpPr>
        <p:spPr>
          <a:xfrm>
            <a:off x="696035" y="1991467"/>
            <a:ext cx="10918209" cy="4577507"/>
          </a:xfrm>
        </p:spPr>
        <p:txBody>
          <a:bodyPr>
            <a:normAutofit/>
          </a:bodyPr>
          <a:lstStyle/>
          <a:p>
            <a:endParaRPr lang="en-US" dirty="0"/>
          </a:p>
          <a:p>
            <a:pPr algn="ctr"/>
            <a:r>
              <a:rPr lang="en-US" sz="2000" b="1" dirty="0" smtClean="0">
                <a:latin typeface="Garamond" panose="02020404030301010803" pitchFamily="18" charset="0"/>
              </a:rPr>
              <a:t>DEPARTAMENTO  </a:t>
            </a:r>
            <a:r>
              <a:rPr lang="en-US" sz="2000" b="1" dirty="0">
                <a:latin typeface="Garamond" panose="02020404030301010803" pitchFamily="18" charset="0"/>
              </a:rPr>
              <a:t>DE GEST</a:t>
            </a:r>
            <a:r>
              <a:rPr lang="en-US" sz="2000" b="1" dirty="0">
                <a:latin typeface="Garamond" panose="02020404030301010803" pitchFamily="18" charset="0"/>
                <a:cs typeface="Calibri" panose="020F0502020204030204" pitchFamily="34" charset="0"/>
              </a:rPr>
              <a:t>Ã</a:t>
            </a:r>
            <a:r>
              <a:rPr lang="en-US" sz="2000" b="1" dirty="0">
                <a:latin typeface="Garamond" panose="02020404030301010803" pitchFamily="18" charset="0"/>
              </a:rPr>
              <a:t>O, ECONOMIA E FINAN</a:t>
            </a:r>
            <a:r>
              <a:rPr lang="en-US" sz="2000" b="1" dirty="0">
                <a:latin typeface="Garamond" panose="02020404030301010803" pitchFamily="18" charset="0"/>
                <a:cs typeface="Calibri" panose="020F0502020204030204" pitchFamily="34" charset="0"/>
              </a:rPr>
              <a:t>ÇA</a:t>
            </a:r>
            <a:endParaRPr lang="en-US" sz="2000" dirty="0">
              <a:latin typeface="Garamond" panose="02020404030301010803" pitchFamily="18" charset="0"/>
            </a:endParaRPr>
          </a:p>
          <a:p>
            <a:pPr algn="ctr"/>
            <a:r>
              <a:rPr lang="en-US" sz="2000" dirty="0">
                <a:latin typeface="Garamond" panose="02020404030301010803" pitchFamily="18" charset="0"/>
              </a:rPr>
              <a:t> </a:t>
            </a:r>
            <a:r>
              <a:rPr lang="en-US" sz="2000" b="1" dirty="0">
                <a:latin typeface="Garamond" panose="02020404030301010803" pitchFamily="18" charset="0"/>
              </a:rPr>
              <a:t>LICENCIATURA EM GEST</a:t>
            </a:r>
            <a:r>
              <a:rPr lang="en-US" sz="2000" b="1" dirty="0">
                <a:latin typeface="Garamond" panose="02020404030301010803" pitchFamily="18" charset="0"/>
                <a:cs typeface="Calibri" panose="020F0502020204030204" pitchFamily="34" charset="0"/>
              </a:rPr>
              <a:t>Ã</a:t>
            </a:r>
            <a:r>
              <a:rPr lang="en-US" sz="2000" b="1" dirty="0">
                <a:latin typeface="Garamond" panose="02020404030301010803" pitchFamily="18" charset="0"/>
              </a:rPr>
              <a:t>O E FINAN</a:t>
            </a:r>
            <a:r>
              <a:rPr lang="en-US" sz="2000" b="1" dirty="0">
                <a:latin typeface="Garamond" panose="02020404030301010803" pitchFamily="18" charset="0"/>
                <a:cs typeface="Calibri" panose="020F0502020204030204" pitchFamily="34" charset="0"/>
              </a:rPr>
              <a:t>ÇA</a:t>
            </a:r>
            <a:endParaRPr lang="en-US" sz="2000" b="1" dirty="0">
              <a:latin typeface="Garamond" panose="02020404030301010803" pitchFamily="18" charset="0"/>
            </a:endParaRPr>
          </a:p>
          <a:p>
            <a:pPr algn="ctr"/>
            <a:endParaRPr lang="en-US" sz="2000" b="1" dirty="0">
              <a:latin typeface="Garamond" panose="02020404030301010803" pitchFamily="18" charset="0"/>
            </a:endParaRPr>
          </a:p>
          <a:p>
            <a:pPr algn="ctr"/>
            <a:r>
              <a:rPr lang="en-US" sz="2000" b="1" dirty="0">
                <a:latin typeface="Garamond" panose="02020404030301010803" pitchFamily="18" charset="0"/>
              </a:rPr>
              <a:t>COMPORTAMENTO ORGANIZACIONAL (CO)</a:t>
            </a:r>
          </a:p>
          <a:p>
            <a:pPr algn="ctr"/>
            <a:endParaRPr lang="en-US" sz="2000" b="1" dirty="0">
              <a:latin typeface="Garamond" panose="02020404030301010803" pitchFamily="18" charset="0"/>
            </a:endParaRPr>
          </a:p>
          <a:p>
            <a:pPr algn="ctr"/>
            <a:r>
              <a:rPr lang="en-US" sz="2000" b="1" dirty="0" smtClean="0">
                <a:latin typeface="Garamond" panose="02020404030301010803" pitchFamily="18" charset="0"/>
              </a:rPr>
              <a:t>DOCENTE</a:t>
            </a:r>
            <a:r>
              <a:rPr lang="x-none" sz="2000" b="1" dirty="0" smtClean="0">
                <a:latin typeface="Garamond" panose="02020404030301010803" pitchFamily="18" charset="0"/>
              </a:rPr>
              <a:t>S</a:t>
            </a:r>
            <a:r>
              <a:rPr lang="en-US" sz="2000" b="1" dirty="0" smtClean="0">
                <a:latin typeface="Garamond" panose="02020404030301010803" pitchFamily="18" charset="0"/>
              </a:rPr>
              <a:t>: </a:t>
            </a:r>
            <a:r>
              <a:rPr lang="en-US" sz="2000" b="1" dirty="0" err="1">
                <a:latin typeface="Garamond" panose="02020404030301010803" pitchFamily="18" charset="0"/>
              </a:rPr>
              <a:t>Juma</a:t>
            </a:r>
            <a:r>
              <a:rPr lang="en-US" sz="2000" b="1" dirty="0">
                <a:latin typeface="Garamond" panose="02020404030301010803" pitchFamily="18" charset="0"/>
              </a:rPr>
              <a:t> </a:t>
            </a:r>
            <a:r>
              <a:rPr lang="en-US" sz="2000" b="1" dirty="0" err="1" smtClean="0">
                <a:latin typeface="Garamond" panose="02020404030301010803" pitchFamily="18" charset="0"/>
              </a:rPr>
              <a:t>Mussa</a:t>
            </a:r>
            <a:r>
              <a:rPr lang="x-none" sz="2000" b="1" dirty="0" smtClean="0">
                <a:latin typeface="Garamond" panose="02020404030301010803" pitchFamily="18" charset="0"/>
              </a:rPr>
              <a:t> (</a:t>
            </a:r>
            <a:r>
              <a:rPr lang="x-none" sz="2000" b="1" smtClean="0">
                <a:latin typeface="Garamond" panose="02020404030301010803" pitchFamily="18" charset="0"/>
              </a:rPr>
              <a:t>MSC</a:t>
            </a:r>
            <a:r>
              <a:rPr lang="x-none" sz="2000" b="1" smtClean="0">
                <a:latin typeface="Garamond" panose="02020404030301010803" pitchFamily="18" charset="0"/>
              </a:rPr>
              <a:t>)</a:t>
            </a:r>
            <a:endParaRPr lang="pt-PT" sz="2000" b="1" dirty="0">
              <a:latin typeface="Garamond" panose="02020404030301010803" pitchFamily="18" charset="0"/>
            </a:endParaRPr>
          </a:p>
        </p:txBody>
      </p:sp>
      <p:sp>
        <p:nvSpPr>
          <p:cNvPr id="7" name="Date Placeholder 6"/>
          <p:cNvSpPr>
            <a:spLocks noGrp="1"/>
          </p:cNvSpPr>
          <p:nvPr>
            <p:ph type="dt" sz="half" idx="10"/>
          </p:nvPr>
        </p:nvSpPr>
        <p:spPr>
          <a:xfrm>
            <a:off x="3544046" y="828400"/>
            <a:ext cx="3860800" cy="329184"/>
          </a:xfrm>
        </p:spPr>
        <p:txBody>
          <a:bodyPr/>
          <a:lstStyle/>
          <a:p>
            <a:r>
              <a:rPr lang="pt-PT"/>
              <a:t>30-07-2023</a:t>
            </a:r>
          </a:p>
        </p:txBody>
      </p:sp>
      <p:sp>
        <p:nvSpPr>
          <p:cNvPr id="5" name="Footer Placeholder 4"/>
          <p:cNvSpPr>
            <a:spLocks noGrp="1"/>
          </p:cNvSpPr>
          <p:nvPr>
            <p:ph type="ftr" sz="quarter" idx="11"/>
          </p:nvPr>
        </p:nvSpPr>
        <p:spPr>
          <a:xfrm>
            <a:off x="4038600" y="6073254"/>
            <a:ext cx="4114800" cy="648221"/>
          </a:xfrm>
        </p:spPr>
        <p:txBody>
          <a:bodyPr/>
          <a:lstStyle/>
          <a:p>
            <a:r>
              <a:rPr lang="pt-PT" sz="1600" dirty="0">
                <a:latin typeface="Times New Roman" panose="02020603050405020304" pitchFamily="18" charset="0"/>
                <a:cs typeface="Times New Roman" panose="02020603050405020304" pitchFamily="18" charset="0"/>
              </a:rPr>
              <a:t>Docente: </a:t>
            </a:r>
            <a:r>
              <a:rPr lang="pt-PT" sz="1600" dirty="0" err="1">
                <a:latin typeface="Times New Roman" panose="02020603050405020304" pitchFamily="18" charset="0"/>
                <a:cs typeface="Times New Roman" panose="02020603050405020304" pitchFamily="18" charset="0"/>
              </a:rPr>
              <a:t>Juma</a:t>
            </a:r>
            <a:r>
              <a:rPr lang="pt-PT" sz="1600" dirty="0">
                <a:latin typeface="Times New Roman" panose="02020603050405020304" pitchFamily="18" charset="0"/>
                <a:cs typeface="Times New Roman" panose="02020603050405020304" pitchFamily="18" charset="0"/>
              </a:rPr>
              <a:t> </a:t>
            </a:r>
            <a:r>
              <a:rPr lang="pt-PT" sz="1600" dirty="0" err="1">
                <a:latin typeface="Times New Roman" panose="02020603050405020304" pitchFamily="18" charset="0"/>
                <a:cs typeface="Times New Roman" panose="02020603050405020304" pitchFamily="18" charset="0"/>
              </a:rPr>
              <a:t>Mussa</a:t>
            </a:r>
            <a:r>
              <a:rPr lang="pt-PT" sz="1600" dirty="0">
                <a:latin typeface="Times New Roman" panose="02020603050405020304" pitchFamily="18" charset="0"/>
                <a:cs typeface="Times New Roman" panose="02020603050405020304" pitchFamily="18" charset="0"/>
              </a:rPr>
              <a:t> (MSC), 2023</a:t>
            </a:r>
          </a:p>
        </p:txBody>
      </p:sp>
      <p:sp>
        <p:nvSpPr>
          <p:cNvPr id="6" name="Slide Number Placeholder 5"/>
          <p:cNvSpPr>
            <a:spLocks noGrp="1"/>
          </p:cNvSpPr>
          <p:nvPr>
            <p:ph type="sldNum" sz="quarter" idx="12"/>
          </p:nvPr>
        </p:nvSpPr>
        <p:spPr/>
        <p:txBody>
          <a:bodyPr/>
          <a:lstStyle/>
          <a:p>
            <a:fld id="{3DAAAB89-0D0A-448B-9984-A7B2CA7EDC1A}" type="slidenum">
              <a:rPr lang="pt-PT" smtClean="0"/>
              <a:t>1</a:t>
            </a:fld>
            <a:endParaRPr lang="pt-PT" dirty="0"/>
          </a:p>
        </p:txBody>
      </p:sp>
      <p:pic>
        <p:nvPicPr>
          <p:cNvPr id="4" name="Picture 3"/>
          <p:cNvPicPr>
            <a:picLocks noChangeAspect="1"/>
          </p:cNvPicPr>
          <p:nvPr/>
        </p:nvPicPr>
        <p:blipFill>
          <a:blip r:embed="rId2"/>
          <a:stretch>
            <a:fillRect/>
          </a:stretch>
        </p:blipFill>
        <p:spPr>
          <a:xfrm>
            <a:off x="5282717" y="521197"/>
            <a:ext cx="1131070" cy="973086"/>
          </a:xfrm>
          <a:prstGeom prst="rect">
            <a:avLst/>
          </a:prstGeom>
        </p:spPr>
      </p:pic>
    </p:spTree>
    <p:extLst>
      <p:ext uri="{BB962C8B-B14F-4D97-AF65-F5344CB8AC3E}">
        <p14:creationId xmlns:p14="http://schemas.microsoft.com/office/powerpoint/2010/main" val="38441854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5910" y="347471"/>
            <a:ext cx="10527890" cy="758657"/>
          </a:xfrm>
        </p:spPr>
        <p:txBody>
          <a:bodyPr>
            <a:normAutofit fontScale="90000"/>
          </a:bodyPr>
          <a:lstStyle/>
          <a:p>
            <a:r>
              <a:rPr lang="x-none" dirty="0" smtClean="0"/>
              <a:t/>
            </a:r>
            <a:br>
              <a:rPr lang="x-none" dirty="0" smtClean="0"/>
            </a:br>
            <a:r>
              <a:rPr lang="en-US" dirty="0" smtClean="0"/>
              <a:t> </a:t>
            </a:r>
            <a:r>
              <a:rPr lang="x-none" dirty="0" smtClean="0"/>
              <a:t/>
            </a:r>
            <a:br>
              <a:rPr lang="x-none" dirty="0" smtClean="0"/>
            </a:br>
            <a:r>
              <a:rPr lang="x-none" sz="3600" dirty="0" smtClean="0">
                <a:solidFill>
                  <a:schemeClr val="tx1"/>
                </a:solidFill>
                <a:latin typeface="Garamond" panose="02020404030301010803" pitchFamily="18" charset="0"/>
              </a:rPr>
              <a:t>2</a:t>
            </a:r>
            <a:r>
              <a:rPr lang="x-none" sz="3600" dirty="0">
                <a:solidFill>
                  <a:schemeClr val="tx1"/>
                </a:solidFill>
                <a:latin typeface="Garamond" panose="02020404030301010803" pitchFamily="18" charset="0"/>
              </a:rPr>
              <a:t>. </a:t>
            </a:r>
            <a:r>
              <a:rPr lang="pt-PT" sz="3600" dirty="0">
                <a:solidFill>
                  <a:schemeClr val="tx1"/>
                </a:solidFill>
              </a:rPr>
              <a:t>Resumir a relação entre atitudes e comportamento</a:t>
            </a:r>
            <a:r>
              <a:rPr lang="pt-PT" sz="3600" dirty="0">
                <a:solidFill>
                  <a:schemeClr val="tx1"/>
                </a:solidFill>
                <a:latin typeface="Garamond" panose="02020404030301010803" pitchFamily="18" charset="0"/>
              </a:rPr>
              <a:t/>
            </a:r>
            <a:br>
              <a:rPr lang="pt-PT" sz="3600" dirty="0">
                <a:solidFill>
                  <a:schemeClr val="tx1"/>
                </a:solidFill>
                <a:latin typeface="Garamond" panose="02020404030301010803" pitchFamily="18" charset="0"/>
              </a:rPr>
            </a:br>
            <a:r>
              <a:rPr lang="pt-PT" sz="3600" dirty="0">
                <a:solidFill>
                  <a:schemeClr val="tx1"/>
                </a:solidFill>
                <a:latin typeface="Garamond" panose="02020404030301010803" pitchFamily="18" charset="0"/>
              </a:rPr>
              <a:t/>
            </a:r>
            <a:br>
              <a:rPr lang="pt-PT" sz="3600" dirty="0">
                <a:solidFill>
                  <a:schemeClr val="tx1"/>
                </a:solidFill>
                <a:latin typeface="Garamond" panose="02020404030301010803" pitchFamily="18" charset="0"/>
              </a:rPr>
            </a:br>
            <a:r>
              <a:rPr lang="x-none" sz="3600" dirty="0">
                <a:solidFill>
                  <a:schemeClr val="tx1"/>
                </a:solidFill>
                <a:latin typeface="Garamond" panose="02020404030301010803" pitchFamily="18" charset="0"/>
              </a:rPr>
              <a:t/>
            </a:r>
            <a:br>
              <a:rPr lang="x-none" sz="3600" dirty="0">
                <a:solidFill>
                  <a:schemeClr val="tx1"/>
                </a:solidFill>
                <a:latin typeface="Garamond" panose="02020404030301010803" pitchFamily="18" charset="0"/>
              </a:rPr>
            </a:br>
            <a:r>
              <a:rPr lang="x-none" sz="3600" dirty="0" smtClean="0">
                <a:solidFill>
                  <a:schemeClr val="tx1"/>
                </a:solidFill>
              </a:rPr>
              <a:t> </a:t>
            </a:r>
            <a:endParaRPr lang="pt-PT" sz="3600" b="1" dirty="0">
              <a:solidFill>
                <a:schemeClr val="tx1"/>
              </a:solidFill>
              <a:latin typeface="Garamond" panose="02020404030301010803" pitchFamily="18" charset="0"/>
            </a:endParaRPr>
          </a:p>
        </p:txBody>
      </p:sp>
      <p:sp>
        <p:nvSpPr>
          <p:cNvPr id="6" name="Date Placeholder 5"/>
          <p:cNvSpPr>
            <a:spLocks noGrp="1"/>
          </p:cNvSpPr>
          <p:nvPr>
            <p:ph type="dt" sz="half" idx="10"/>
          </p:nvPr>
        </p:nvSpPr>
        <p:spPr/>
        <p:txBody>
          <a:bodyPr/>
          <a:lstStyle/>
          <a:p>
            <a:r>
              <a:rPr lang="pt-PT" dirty="0" smtClean="0"/>
              <a:t>30-07-202</a:t>
            </a:r>
            <a:r>
              <a:rPr lang="x-none" dirty="0" smtClean="0"/>
              <a:t>4</a:t>
            </a:r>
            <a:endParaRPr lang="pt-PT" dirty="0"/>
          </a:p>
        </p:txBody>
      </p:sp>
      <p:sp>
        <p:nvSpPr>
          <p:cNvPr id="4" name="Footer Placeholder 3"/>
          <p:cNvSpPr>
            <a:spLocks noGrp="1"/>
          </p:cNvSpPr>
          <p:nvPr>
            <p:ph type="ftr" sz="quarter" idx="11"/>
          </p:nvPr>
        </p:nvSpPr>
        <p:spPr/>
        <p:txBody>
          <a:bodyPr/>
          <a:lstStyle/>
          <a:p>
            <a:r>
              <a:rPr lang="pt-PT" dirty="0"/>
              <a:t>Docente: </a:t>
            </a:r>
            <a:r>
              <a:rPr lang="pt-PT" dirty="0" err="1"/>
              <a:t>Juma</a:t>
            </a:r>
            <a:r>
              <a:rPr lang="pt-PT" dirty="0"/>
              <a:t> </a:t>
            </a:r>
            <a:r>
              <a:rPr lang="pt-PT" dirty="0" err="1"/>
              <a:t>Mussa</a:t>
            </a:r>
            <a:r>
              <a:rPr lang="pt-PT" dirty="0"/>
              <a:t> (MSC</a:t>
            </a:r>
            <a:r>
              <a:rPr lang="pt-PT" dirty="0" smtClean="0"/>
              <a:t>)</a:t>
            </a:r>
            <a:r>
              <a:rPr lang="x-none" dirty="0" smtClean="0"/>
              <a:t> e Diogo Mutemba</a:t>
            </a:r>
            <a:endParaRPr lang="pt-PT" dirty="0"/>
          </a:p>
        </p:txBody>
      </p:sp>
      <p:sp>
        <p:nvSpPr>
          <p:cNvPr id="5" name="Slide Number Placeholder 4"/>
          <p:cNvSpPr>
            <a:spLocks noGrp="1"/>
          </p:cNvSpPr>
          <p:nvPr>
            <p:ph type="sldNum" sz="quarter" idx="12"/>
          </p:nvPr>
        </p:nvSpPr>
        <p:spPr/>
        <p:txBody>
          <a:bodyPr/>
          <a:lstStyle/>
          <a:p>
            <a:fld id="{3DAAAB89-0D0A-448B-9984-A7B2CA7EDC1A}" type="slidenum">
              <a:rPr lang="pt-PT" smtClean="0"/>
              <a:t>10</a:t>
            </a:fld>
            <a:endParaRPr lang="pt-PT"/>
          </a:p>
        </p:txBody>
      </p:sp>
      <p:pic>
        <p:nvPicPr>
          <p:cNvPr id="3074" name="Picture 2" descr="dissonancia cognitiva.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53512" y="1314091"/>
            <a:ext cx="9145276" cy="51442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46972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x-none" dirty="0" smtClean="0"/>
              <a:t/>
            </a:r>
            <a:br>
              <a:rPr lang="x-none" dirty="0" smtClean="0"/>
            </a:br>
            <a:r>
              <a:rPr lang="x-none" dirty="0" smtClean="0">
                <a:solidFill>
                  <a:schemeClr val="tx1"/>
                </a:solidFill>
              </a:rPr>
              <a:t>3. </a:t>
            </a:r>
            <a:r>
              <a:rPr lang="pt-PT" dirty="0" smtClean="0">
                <a:solidFill>
                  <a:schemeClr val="tx1"/>
                </a:solidFill>
              </a:rPr>
              <a:t>Comparar </a:t>
            </a:r>
            <a:r>
              <a:rPr lang="pt-PT" dirty="0">
                <a:solidFill>
                  <a:schemeClr val="tx1"/>
                </a:solidFill>
              </a:rPr>
              <a:t>as principais atitudes no </a:t>
            </a:r>
            <a:r>
              <a:rPr lang="pt-PT" dirty="0" smtClean="0">
                <a:solidFill>
                  <a:schemeClr val="tx1"/>
                </a:solidFill>
              </a:rPr>
              <a:t>trabalho</a:t>
            </a:r>
            <a:r>
              <a:rPr lang="pt-PT" dirty="0">
                <a:solidFill>
                  <a:schemeClr val="tx1"/>
                </a:solidFill>
              </a:rPr>
              <a:t/>
            </a:r>
            <a:br>
              <a:rPr lang="pt-PT" dirty="0">
                <a:solidFill>
                  <a:schemeClr val="tx1"/>
                </a:solidFill>
              </a:rPr>
            </a:br>
            <a:endParaRPr lang="pt-PT" dirty="0">
              <a:solidFill>
                <a:schemeClr val="tx1"/>
              </a:solidFill>
            </a:endParaRPr>
          </a:p>
        </p:txBody>
      </p:sp>
      <p:sp>
        <p:nvSpPr>
          <p:cNvPr id="3" name="Content Placeholder 2"/>
          <p:cNvSpPr>
            <a:spLocks noGrp="1"/>
          </p:cNvSpPr>
          <p:nvPr>
            <p:ph idx="1"/>
          </p:nvPr>
        </p:nvSpPr>
        <p:spPr/>
        <p:txBody>
          <a:bodyPr>
            <a:normAutofit fontScale="70000" lnSpcReduction="20000"/>
          </a:bodyPr>
          <a:lstStyle/>
          <a:p>
            <a:pPr marL="0" indent="0">
              <a:buNone/>
            </a:pPr>
            <a:r>
              <a:rPr lang="x-none" sz="3200" dirty="0" smtClean="0">
                <a:solidFill>
                  <a:srgbClr val="00B050"/>
                </a:solidFill>
                <a:latin typeface="Garamond" panose="02020404030301010803" pitchFamily="18" charset="0"/>
              </a:rPr>
              <a:t>3. A</a:t>
            </a:r>
            <a:r>
              <a:rPr lang="pt-PT" sz="3200" dirty="0" smtClean="0">
                <a:solidFill>
                  <a:srgbClr val="00B050"/>
                </a:solidFill>
                <a:latin typeface="Garamond" panose="02020404030301010803" pitchFamily="18" charset="0"/>
              </a:rPr>
              <a:t>s </a:t>
            </a:r>
            <a:r>
              <a:rPr lang="pt-PT" sz="3200" dirty="0">
                <a:solidFill>
                  <a:srgbClr val="00B050"/>
                </a:solidFill>
                <a:latin typeface="Garamond" panose="02020404030301010803" pitchFamily="18" charset="0"/>
              </a:rPr>
              <a:t>principais atitudes no </a:t>
            </a:r>
            <a:r>
              <a:rPr lang="pt-PT" sz="3200" dirty="0" smtClean="0">
                <a:solidFill>
                  <a:srgbClr val="00B050"/>
                </a:solidFill>
                <a:latin typeface="Garamond" panose="02020404030301010803" pitchFamily="18" charset="0"/>
              </a:rPr>
              <a:t>trabalho</a:t>
            </a:r>
            <a:endParaRPr lang="x-none" sz="3200" dirty="0" smtClean="0">
              <a:solidFill>
                <a:srgbClr val="00B050"/>
              </a:solidFill>
              <a:latin typeface="Garamond" panose="02020404030301010803" pitchFamily="18" charset="0"/>
            </a:endParaRPr>
          </a:p>
          <a:p>
            <a:pPr marL="0" indent="0">
              <a:buFont typeface="Wingdings" panose="05000000000000000000" pitchFamily="2" charset="2"/>
              <a:buNone/>
            </a:pPr>
            <a:endParaRPr lang="en-US" altLang="pt-PT" sz="3200" b="1" dirty="0">
              <a:latin typeface="Garamond" panose="02020404030301010803" pitchFamily="18" charset="0"/>
            </a:endParaRPr>
          </a:p>
          <a:p>
            <a:pPr marL="0" indent="0">
              <a:buFont typeface="Wingdings" panose="05000000000000000000" pitchFamily="2" charset="2"/>
              <a:buNone/>
            </a:pPr>
            <a:r>
              <a:rPr lang="en-US" altLang="pt-PT" sz="3200" b="1" dirty="0">
                <a:latin typeface="Garamond" panose="02020404030301010803" pitchFamily="18" charset="0"/>
              </a:rPr>
              <a:t>As </a:t>
            </a:r>
            <a:r>
              <a:rPr lang="en-US" altLang="pt-PT" sz="3200" b="1" dirty="0" err="1">
                <a:latin typeface="Garamond" panose="02020404030301010803" pitchFamily="18" charset="0"/>
              </a:rPr>
              <a:t>principais</a:t>
            </a:r>
            <a:r>
              <a:rPr lang="en-US" altLang="pt-PT" sz="3200" b="1" dirty="0">
                <a:latin typeface="Garamond" panose="02020404030301010803" pitchFamily="18" charset="0"/>
              </a:rPr>
              <a:t> </a:t>
            </a:r>
            <a:r>
              <a:rPr lang="en-US" altLang="pt-PT" sz="3200" b="1" dirty="0" err="1">
                <a:latin typeface="Garamond" panose="02020404030301010803" pitchFamily="18" charset="0"/>
              </a:rPr>
              <a:t>atitudes</a:t>
            </a:r>
            <a:r>
              <a:rPr lang="en-US" altLang="pt-PT" sz="3200" b="1" dirty="0">
                <a:latin typeface="Garamond" panose="02020404030301010803" pitchFamily="18" charset="0"/>
              </a:rPr>
              <a:t> com o </a:t>
            </a:r>
            <a:r>
              <a:rPr lang="en-US" altLang="pt-PT" sz="3200" b="1" dirty="0" err="1">
                <a:latin typeface="Garamond" panose="02020404030301010803" pitchFamily="18" charset="0"/>
              </a:rPr>
              <a:t>trabalho</a:t>
            </a:r>
            <a:r>
              <a:rPr lang="en-US" altLang="pt-PT" sz="3200" b="1" dirty="0">
                <a:latin typeface="Garamond" panose="02020404030301010803" pitchFamily="18" charset="0"/>
              </a:rPr>
              <a:t> </a:t>
            </a:r>
            <a:r>
              <a:rPr lang="en-US" altLang="pt-PT" sz="3200" b="1" dirty="0" err="1">
                <a:latin typeface="Garamond" panose="02020404030301010803" pitchFamily="18" charset="0"/>
              </a:rPr>
              <a:t>são</a:t>
            </a:r>
            <a:r>
              <a:rPr lang="en-US" altLang="pt-PT" sz="3200" b="1" dirty="0">
                <a:latin typeface="Garamond" panose="02020404030301010803" pitchFamily="18" charset="0"/>
              </a:rPr>
              <a:t>:</a:t>
            </a:r>
          </a:p>
          <a:p>
            <a:pPr marL="0" indent="0">
              <a:buFont typeface="Wingdings" panose="05000000000000000000" pitchFamily="2" charset="2"/>
              <a:buNone/>
            </a:pPr>
            <a:r>
              <a:rPr lang="en-US" altLang="pt-PT" sz="3200" dirty="0">
                <a:latin typeface="Garamond" panose="02020404030301010803" pitchFamily="18" charset="0"/>
              </a:rPr>
              <a:t>3.1. </a:t>
            </a:r>
            <a:r>
              <a:rPr lang="en-US" altLang="pt-PT" sz="3200" dirty="0" err="1">
                <a:latin typeface="Garamond" panose="02020404030301010803" pitchFamily="18" charset="0"/>
              </a:rPr>
              <a:t>Satisfação</a:t>
            </a:r>
            <a:r>
              <a:rPr lang="en-US" altLang="pt-PT" sz="3200" dirty="0">
                <a:latin typeface="Garamond" panose="02020404030301010803" pitchFamily="18" charset="0"/>
              </a:rPr>
              <a:t> com o </a:t>
            </a:r>
            <a:r>
              <a:rPr lang="en-US" altLang="pt-PT" sz="3200" dirty="0" err="1">
                <a:latin typeface="Garamond" panose="02020404030301010803" pitchFamily="18" charset="0"/>
              </a:rPr>
              <a:t>trabalho</a:t>
            </a:r>
            <a:r>
              <a:rPr lang="en-US" altLang="pt-PT" sz="3200" dirty="0">
                <a:latin typeface="Garamond" panose="02020404030301010803" pitchFamily="18" charset="0"/>
              </a:rPr>
              <a:t>;</a:t>
            </a:r>
          </a:p>
          <a:p>
            <a:pPr marL="0" indent="0">
              <a:buFont typeface="Wingdings" panose="05000000000000000000" pitchFamily="2" charset="2"/>
              <a:buNone/>
            </a:pPr>
            <a:r>
              <a:rPr lang="en-US" altLang="pt-PT" sz="3200" dirty="0">
                <a:latin typeface="Garamond" panose="02020404030301010803" pitchFamily="18" charset="0"/>
              </a:rPr>
              <a:t>3.2. </a:t>
            </a:r>
            <a:r>
              <a:rPr lang="en-US" altLang="pt-PT" sz="3200" dirty="0" err="1">
                <a:latin typeface="Garamond" panose="02020404030301010803" pitchFamily="18" charset="0"/>
              </a:rPr>
              <a:t>Envolvimento</a:t>
            </a:r>
            <a:r>
              <a:rPr lang="en-US" altLang="pt-PT" sz="3200" dirty="0">
                <a:latin typeface="Garamond" panose="02020404030301010803" pitchFamily="18" charset="0"/>
              </a:rPr>
              <a:t> com o </a:t>
            </a:r>
            <a:r>
              <a:rPr lang="en-US" altLang="pt-PT" sz="3200" dirty="0" err="1">
                <a:latin typeface="Garamond" panose="02020404030301010803" pitchFamily="18" charset="0"/>
              </a:rPr>
              <a:t>trabalho</a:t>
            </a:r>
            <a:r>
              <a:rPr lang="en-US" altLang="pt-PT" sz="3200" dirty="0">
                <a:latin typeface="Garamond" panose="02020404030301010803" pitchFamily="18" charset="0"/>
              </a:rPr>
              <a:t> e;</a:t>
            </a:r>
          </a:p>
          <a:p>
            <a:pPr marL="0" indent="0">
              <a:buFont typeface="Wingdings" panose="05000000000000000000" pitchFamily="2" charset="2"/>
              <a:buNone/>
            </a:pPr>
            <a:r>
              <a:rPr lang="en-US" altLang="pt-PT" sz="3200" dirty="0">
                <a:latin typeface="Garamond" panose="02020404030301010803" pitchFamily="18" charset="0"/>
              </a:rPr>
              <a:t>3.3. </a:t>
            </a:r>
            <a:r>
              <a:rPr lang="en-US" altLang="pt-PT" sz="3200" dirty="0" err="1">
                <a:latin typeface="Garamond" panose="02020404030301010803" pitchFamily="18" charset="0"/>
              </a:rPr>
              <a:t>Comprometimento</a:t>
            </a:r>
            <a:r>
              <a:rPr lang="en-US" altLang="pt-PT" sz="3200" dirty="0">
                <a:latin typeface="Garamond" panose="02020404030301010803" pitchFamily="18" charset="0"/>
              </a:rPr>
              <a:t> com o </a:t>
            </a:r>
            <a:r>
              <a:rPr lang="en-US" altLang="pt-PT" sz="3200" dirty="0" err="1">
                <a:latin typeface="Garamond" panose="02020404030301010803" pitchFamily="18" charset="0"/>
              </a:rPr>
              <a:t>trabalho</a:t>
            </a:r>
            <a:r>
              <a:rPr lang="en-US" altLang="pt-PT" sz="3200" dirty="0">
                <a:latin typeface="Garamond" panose="02020404030301010803" pitchFamily="18" charset="0"/>
              </a:rPr>
              <a:t>.</a:t>
            </a:r>
          </a:p>
          <a:p>
            <a:pPr marL="0" indent="0">
              <a:buFont typeface="Wingdings" panose="05000000000000000000" pitchFamily="2" charset="2"/>
              <a:buNone/>
            </a:pPr>
            <a:endParaRPr lang="en-US" altLang="pt-PT" sz="3200" dirty="0">
              <a:latin typeface="Garamond" panose="02020404030301010803" pitchFamily="18" charset="0"/>
            </a:endParaRPr>
          </a:p>
          <a:p>
            <a:pPr marL="0" indent="0">
              <a:buFont typeface="Wingdings" panose="05000000000000000000" pitchFamily="2" charset="2"/>
              <a:buNone/>
            </a:pPr>
            <a:r>
              <a:rPr lang="en-US" altLang="pt-PT" sz="3200" b="1" dirty="0">
                <a:latin typeface="Garamond" panose="02020404030301010803" pitchFamily="18" charset="0"/>
              </a:rPr>
              <a:t>3.1. </a:t>
            </a:r>
            <a:r>
              <a:rPr lang="en-US" altLang="pt-PT" sz="3200" b="1" dirty="0" err="1">
                <a:latin typeface="Garamond" panose="02020404030301010803" pitchFamily="18" charset="0"/>
              </a:rPr>
              <a:t>Satisfação</a:t>
            </a:r>
            <a:r>
              <a:rPr lang="en-US" altLang="pt-PT" sz="3200" b="1" dirty="0">
                <a:latin typeface="Garamond" panose="02020404030301010803" pitchFamily="18" charset="0"/>
              </a:rPr>
              <a:t> com o </a:t>
            </a:r>
            <a:r>
              <a:rPr lang="en-US" altLang="pt-PT" sz="3200" b="1" dirty="0" err="1">
                <a:latin typeface="Garamond" panose="02020404030301010803" pitchFamily="18" charset="0"/>
              </a:rPr>
              <a:t>trabalho</a:t>
            </a:r>
            <a:endParaRPr lang="en-US" altLang="pt-PT" sz="3200" b="1" dirty="0">
              <a:latin typeface="Garamond" panose="02020404030301010803" pitchFamily="18" charset="0"/>
            </a:endParaRPr>
          </a:p>
          <a:p>
            <a:pPr marL="0" indent="0">
              <a:buFont typeface="Wingdings" panose="05000000000000000000" pitchFamily="2" charset="2"/>
              <a:buNone/>
            </a:pPr>
            <a:r>
              <a:rPr lang="en-US" altLang="pt-PT" sz="3200" dirty="0" err="1">
                <a:latin typeface="Garamond" panose="02020404030301010803" pitchFamily="18" charset="0"/>
              </a:rPr>
              <a:t>Sentimento</a:t>
            </a:r>
            <a:r>
              <a:rPr lang="en-US" altLang="pt-PT" sz="3200" dirty="0">
                <a:latin typeface="Garamond" panose="02020404030301010803" pitchFamily="18" charset="0"/>
              </a:rPr>
              <a:t> </a:t>
            </a:r>
            <a:r>
              <a:rPr lang="en-US" altLang="pt-PT" sz="3200" dirty="0" err="1">
                <a:latin typeface="Garamond" panose="02020404030301010803" pitchFamily="18" charset="0"/>
              </a:rPr>
              <a:t>positivo</a:t>
            </a:r>
            <a:r>
              <a:rPr lang="en-US" altLang="pt-PT" sz="3200" dirty="0">
                <a:latin typeface="Garamond" panose="02020404030301010803" pitchFamily="18" charset="0"/>
              </a:rPr>
              <a:t> com </a:t>
            </a:r>
            <a:r>
              <a:rPr lang="en-US" altLang="pt-PT" sz="3200" dirty="0" err="1">
                <a:latin typeface="Garamond" panose="02020404030301010803" pitchFamily="18" charset="0"/>
              </a:rPr>
              <a:t>relação</a:t>
            </a:r>
            <a:r>
              <a:rPr lang="en-US" altLang="pt-PT" sz="3200" dirty="0">
                <a:latin typeface="Garamond" panose="02020404030301010803" pitchFamily="18" charset="0"/>
              </a:rPr>
              <a:t> </a:t>
            </a:r>
            <a:r>
              <a:rPr lang="en-US" altLang="pt-PT" sz="3200" dirty="0" err="1">
                <a:latin typeface="Garamond" panose="02020404030301010803" pitchFamily="18" charset="0"/>
              </a:rPr>
              <a:t>ao</a:t>
            </a:r>
            <a:r>
              <a:rPr lang="en-US" altLang="pt-PT" sz="3200" dirty="0">
                <a:latin typeface="Garamond" panose="02020404030301010803" pitchFamily="18" charset="0"/>
              </a:rPr>
              <a:t> </a:t>
            </a:r>
            <a:r>
              <a:rPr lang="en-US" altLang="pt-PT" sz="3200" dirty="0" err="1">
                <a:latin typeface="Garamond" panose="02020404030301010803" pitchFamily="18" charset="0"/>
              </a:rPr>
              <a:t>trabalho</a:t>
            </a:r>
            <a:r>
              <a:rPr lang="en-US" altLang="pt-PT" sz="3200" dirty="0">
                <a:latin typeface="Garamond" panose="02020404030301010803" pitchFamily="18" charset="0"/>
              </a:rPr>
              <a:t>, </a:t>
            </a:r>
            <a:r>
              <a:rPr lang="en-US" altLang="pt-PT" sz="3200" dirty="0" err="1">
                <a:latin typeface="Garamond" panose="02020404030301010803" pitchFamily="18" charset="0"/>
              </a:rPr>
              <a:t>resultado</a:t>
            </a:r>
            <a:r>
              <a:rPr lang="en-US" altLang="pt-PT" sz="3200" dirty="0">
                <a:latin typeface="Garamond" panose="02020404030301010803" pitchFamily="18" charset="0"/>
              </a:rPr>
              <a:t> de </a:t>
            </a:r>
            <a:r>
              <a:rPr lang="en-US" altLang="pt-PT" sz="3200" dirty="0" err="1">
                <a:latin typeface="Garamond" panose="02020404030301010803" pitchFamily="18" charset="0"/>
              </a:rPr>
              <a:t>uma</a:t>
            </a:r>
            <a:r>
              <a:rPr lang="en-US" altLang="pt-PT" sz="3200" dirty="0">
                <a:latin typeface="Garamond" panose="02020404030301010803" pitchFamily="18" charset="0"/>
              </a:rPr>
              <a:t> </a:t>
            </a:r>
            <a:r>
              <a:rPr lang="en-US" altLang="pt-PT" sz="3200" dirty="0" err="1">
                <a:latin typeface="Garamond" panose="02020404030301010803" pitchFamily="18" charset="0"/>
              </a:rPr>
              <a:t>avaliação</a:t>
            </a:r>
            <a:r>
              <a:rPr lang="en-US" altLang="pt-PT" sz="3200" dirty="0">
                <a:latin typeface="Garamond" panose="02020404030301010803" pitchFamily="18" charset="0"/>
              </a:rPr>
              <a:t> de </a:t>
            </a:r>
            <a:r>
              <a:rPr lang="en-US" altLang="pt-PT" sz="3200" dirty="0" err="1">
                <a:latin typeface="Garamond" panose="02020404030301010803" pitchFamily="18" charset="0"/>
              </a:rPr>
              <a:t>uma</a:t>
            </a:r>
            <a:r>
              <a:rPr lang="en-US" altLang="pt-PT" sz="3200" dirty="0">
                <a:latin typeface="Garamond" panose="02020404030301010803" pitchFamily="18" charset="0"/>
              </a:rPr>
              <a:t> das </a:t>
            </a:r>
            <a:r>
              <a:rPr lang="en-US" altLang="pt-PT" sz="3200" dirty="0" err="1">
                <a:latin typeface="Garamond" panose="02020404030301010803" pitchFamily="18" charset="0"/>
              </a:rPr>
              <a:t>sua</a:t>
            </a:r>
            <a:r>
              <a:rPr lang="en-US" altLang="pt-PT" sz="3200" dirty="0">
                <a:latin typeface="Garamond" panose="02020404030301010803" pitchFamily="18" charset="0"/>
              </a:rPr>
              <a:t> </a:t>
            </a:r>
            <a:r>
              <a:rPr lang="en-US" altLang="pt-PT" sz="3200" dirty="0" err="1">
                <a:latin typeface="Garamond" panose="02020404030301010803" pitchFamily="18" charset="0"/>
              </a:rPr>
              <a:t>características</a:t>
            </a:r>
            <a:r>
              <a:rPr lang="en-US" altLang="pt-PT" sz="3200" dirty="0">
                <a:latin typeface="Garamond" panose="02020404030301010803" pitchFamily="18" charset="0"/>
              </a:rPr>
              <a:t>.</a:t>
            </a:r>
          </a:p>
          <a:p>
            <a:pPr marL="0" indent="0">
              <a:buFont typeface="Wingdings" panose="05000000000000000000" pitchFamily="2" charset="2"/>
              <a:buNone/>
            </a:pPr>
            <a:endParaRPr lang="en-US" altLang="pt-PT" sz="3200" dirty="0">
              <a:latin typeface="Garamond" panose="02020404030301010803" pitchFamily="18" charset="0"/>
            </a:endParaRPr>
          </a:p>
          <a:p>
            <a:pPr marL="0" indent="0">
              <a:buFont typeface="Wingdings" panose="05000000000000000000" pitchFamily="2" charset="2"/>
              <a:buNone/>
            </a:pPr>
            <a:r>
              <a:rPr lang="en-US" altLang="pt-PT" sz="3200" b="1" dirty="0">
                <a:latin typeface="Garamond" panose="02020404030301010803" pitchFamily="18" charset="0"/>
              </a:rPr>
              <a:t>3.2. </a:t>
            </a:r>
            <a:r>
              <a:rPr lang="en-US" altLang="pt-PT" sz="3200" b="1" dirty="0" err="1">
                <a:latin typeface="Garamond" panose="02020404030301010803" pitchFamily="18" charset="0"/>
              </a:rPr>
              <a:t>Envolvimento</a:t>
            </a:r>
            <a:r>
              <a:rPr lang="en-US" altLang="pt-PT" sz="3200" b="1" dirty="0">
                <a:latin typeface="Garamond" panose="02020404030301010803" pitchFamily="18" charset="0"/>
              </a:rPr>
              <a:t> com o </a:t>
            </a:r>
            <a:r>
              <a:rPr lang="en-US" altLang="pt-PT" sz="3200" b="1" dirty="0" err="1">
                <a:latin typeface="Garamond" panose="02020404030301010803" pitchFamily="18" charset="0"/>
              </a:rPr>
              <a:t>trabalho</a:t>
            </a:r>
            <a:endParaRPr lang="en-US" altLang="pt-PT" sz="3200" b="1" dirty="0">
              <a:latin typeface="Garamond" panose="02020404030301010803" pitchFamily="18" charset="0"/>
            </a:endParaRPr>
          </a:p>
          <a:p>
            <a:pPr marL="0" indent="0">
              <a:buFont typeface="Wingdings" panose="05000000000000000000" pitchFamily="2" charset="2"/>
              <a:buNone/>
            </a:pPr>
            <a:r>
              <a:rPr lang="en-US" altLang="pt-PT" sz="3200" dirty="0" err="1">
                <a:latin typeface="Garamond" panose="02020404030301010803" pitchFamily="18" charset="0"/>
              </a:rPr>
              <a:t>Grau</a:t>
            </a:r>
            <a:r>
              <a:rPr lang="en-US" altLang="pt-PT" sz="3200" dirty="0">
                <a:latin typeface="Garamond" panose="02020404030301010803" pitchFamily="18" charset="0"/>
              </a:rPr>
              <a:t> </a:t>
            </a:r>
            <a:r>
              <a:rPr lang="en-US" altLang="pt-PT" sz="3200" dirty="0" err="1">
                <a:latin typeface="Garamond" panose="02020404030301010803" pitchFamily="18" charset="0"/>
              </a:rPr>
              <a:t>em</a:t>
            </a:r>
            <a:r>
              <a:rPr lang="en-US" altLang="pt-PT" sz="3200" dirty="0">
                <a:latin typeface="Garamond" panose="02020404030301010803" pitchFamily="18" charset="0"/>
              </a:rPr>
              <a:t> que </a:t>
            </a:r>
            <a:r>
              <a:rPr lang="en-US" altLang="pt-PT" sz="3200" dirty="0" err="1">
                <a:latin typeface="Garamond" panose="02020404030301010803" pitchFamily="18" charset="0"/>
              </a:rPr>
              <a:t>uma</a:t>
            </a:r>
            <a:r>
              <a:rPr lang="en-US" altLang="pt-PT" sz="3200" dirty="0">
                <a:latin typeface="Garamond" panose="02020404030301010803" pitchFamily="18" charset="0"/>
              </a:rPr>
              <a:t> </a:t>
            </a:r>
            <a:r>
              <a:rPr lang="en-US" altLang="pt-PT" sz="3200" dirty="0" err="1">
                <a:latin typeface="Garamond" panose="02020404030301010803" pitchFamily="18" charset="0"/>
              </a:rPr>
              <a:t>pessoa</a:t>
            </a:r>
            <a:r>
              <a:rPr lang="en-US" altLang="pt-PT" sz="3200" dirty="0">
                <a:latin typeface="Garamond" panose="02020404030301010803" pitchFamily="18" charset="0"/>
              </a:rPr>
              <a:t> se </a:t>
            </a:r>
            <a:r>
              <a:rPr lang="en-US" altLang="pt-PT" sz="3200" dirty="0" err="1">
                <a:latin typeface="Garamond" panose="02020404030301010803" pitchFamily="18" charset="0"/>
              </a:rPr>
              <a:t>identifica</a:t>
            </a:r>
            <a:r>
              <a:rPr lang="en-US" altLang="pt-PT" sz="3200" dirty="0">
                <a:latin typeface="Garamond" panose="02020404030301010803" pitchFamily="18" charset="0"/>
              </a:rPr>
              <a:t> </a:t>
            </a:r>
            <a:r>
              <a:rPr lang="en-US" altLang="pt-PT" sz="3200" dirty="0" err="1">
                <a:latin typeface="Garamond" panose="02020404030301010803" pitchFamily="18" charset="0"/>
              </a:rPr>
              <a:t>psicologicamente</a:t>
            </a:r>
            <a:r>
              <a:rPr lang="en-US" altLang="pt-PT" sz="3200" dirty="0">
                <a:latin typeface="Garamond" panose="02020404030301010803" pitchFamily="18" charset="0"/>
              </a:rPr>
              <a:t> com o </a:t>
            </a:r>
            <a:r>
              <a:rPr lang="en-US" altLang="pt-PT" sz="3200" dirty="0" err="1">
                <a:latin typeface="Garamond" panose="02020404030301010803" pitchFamily="18" charset="0"/>
              </a:rPr>
              <a:t>trabalho</a:t>
            </a:r>
            <a:r>
              <a:rPr lang="en-US" altLang="pt-PT" sz="3200" dirty="0">
                <a:latin typeface="Garamond" panose="02020404030301010803" pitchFamily="18" charset="0"/>
              </a:rPr>
              <a:t> que </a:t>
            </a:r>
            <a:r>
              <a:rPr lang="en-US" altLang="pt-PT" sz="3200" dirty="0" err="1">
                <a:latin typeface="Garamond" panose="02020404030301010803" pitchFamily="18" charset="0"/>
              </a:rPr>
              <a:t>realiza</a:t>
            </a:r>
            <a:r>
              <a:rPr lang="en-US" altLang="pt-PT" sz="3200" dirty="0">
                <a:latin typeface="Garamond" panose="02020404030301010803" pitchFamily="18" charset="0"/>
              </a:rPr>
              <a:t> e </a:t>
            </a:r>
            <a:r>
              <a:rPr lang="en-US" altLang="pt-PT" sz="3200" dirty="0" err="1">
                <a:latin typeface="Garamond" panose="02020404030301010803" pitchFamily="18" charset="0"/>
              </a:rPr>
              <a:t>considera</a:t>
            </a:r>
            <a:r>
              <a:rPr lang="en-US" altLang="pt-PT" sz="3200" dirty="0">
                <a:latin typeface="Garamond" panose="02020404030301010803" pitchFamily="18" charset="0"/>
              </a:rPr>
              <a:t> o </a:t>
            </a:r>
            <a:r>
              <a:rPr lang="en-US" altLang="pt-PT" sz="3200" dirty="0" err="1">
                <a:latin typeface="Garamond" panose="02020404030301010803" pitchFamily="18" charset="0"/>
              </a:rPr>
              <a:t>seu</a:t>
            </a:r>
            <a:r>
              <a:rPr lang="en-US" altLang="pt-PT" sz="3200" dirty="0">
                <a:latin typeface="Garamond" panose="02020404030301010803" pitchFamily="18" charset="0"/>
              </a:rPr>
              <a:t> </a:t>
            </a:r>
            <a:r>
              <a:rPr lang="en-US" altLang="pt-PT" sz="3200" dirty="0" err="1">
                <a:latin typeface="Garamond" panose="02020404030301010803" pitchFamily="18" charset="0"/>
              </a:rPr>
              <a:t>desempenho</a:t>
            </a:r>
            <a:r>
              <a:rPr lang="en-US" altLang="pt-PT" sz="3200" dirty="0">
                <a:latin typeface="Garamond" panose="02020404030301010803" pitchFamily="18" charset="0"/>
              </a:rPr>
              <a:t> </a:t>
            </a:r>
            <a:r>
              <a:rPr lang="en-US" altLang="pt-PT" sz="3200" dirty="0" err="1">
                <a:latin typeface="Garamond" panose="02020404030301010803" pitchFamily="18" charset="0"/>
              </a:rPr>
              <a:t>como</a:t>
            </a:r>
            <a:r>
              <a:rPr lang="en-US" altLang="pt-PT" sz="3200" dirty="0">
                <a:latin typeface="Garamond" panose="02020404030301010803" pitchFamily="18" charset="0"/>
              </a:rPr>
              <a:t> factor de </a:t>
            </a:r>
            <a:r>
              <a:rPr lang="en-US" altLang="pt-PT" sz="3200" dirty="0" err="1">
                <a:latin typeface="Garamond" panose="02020404030301010803" pitchFamily="18" charset="0"/>
              </a:rPr>
              <a:t>realização</a:t>
            </a:r>
            <a:r>
              <a:rPr lang="en-US" altLang="pt-PT" sz="3200" dirty="0">
                <a:latin typeface="Garamond" panose="02020404030301010803" pitchFamily="18" charset="0"/>
              </a:rPr>
              <a:t> </a:t>
            </a:r>
            <a:r>
              <a:rPr lang="en-US" altLang="pt-PT" sz="3200" dirty="0" err="1">
                <a:latin typeface="Garamond" panose="02020404030301010803" pitchFamily="18" charset="0"/>
              </a:rPr>
              <a:t>pessoal</a:t>
            </a:r>
            <a:r>
              <a:rPr lang="en-US" altLang="pt-PT" sz="3200" dirty="0">
                <a:latin typeface="Garamond" panose="02020404030301010803" pitchFamily="18" charset="0"/>
              </a:rPr>
              <a:t>.</a:t>
            </a:r>
          </a:p>
          <a:p>
            <a:pPr marL="0" indent="0">
              <a:buNone/>
            </a:pPr>
            <a:endParaRPr lang="pt-PT" sz="3200" dirty="0">
              <a:solidFill>
                <a:srgbClr val="00B050"/>
              </a:solidFill>
            </a:endParaRPr>
          </a:p>
          <a:p>
            <a:endParaRPr lang="pt-PT" sz="3200" dirty="0">
              <a:solidFill>
                <a:srgbClr val="00B050"/>
              </a:solidFill>
            </a:endParaRPr>
          </a:p>
        </p:txBody>
      </p:sp>
      <p:sp>
        <p:nvSpPr>
          <p:cNvPr id="4" name="Date Placeholder 3"/>
          <p:cNvSpPr>
            <a:spLocks noGrp="1"/>
          </p:cNvSpPr>
          <p:nvPr>
            <p:ph type="dt" sz="half" idx="10"/>
          </p:nvPr>
        </p:nvSpPr>
        <p:spPr/>
        <p:txBody>
          <a:bodyPr/>
          <a:lstStyle/>
          <a:p>
            <a:r>
              <a:rPr lang="pt-PT" smtClean="0"/>
              <a:t>30-07-2023</a:t>
            </a:r>
            <a:endParaRPr lang="pt-PT"/>
          </a:p>
        </p:txBody>
      </p:sp>
      <p:sp>
        <p:nvSpPr>
          <p:cNvPr id="5" name="Footer Placeholder 4"/>
          <p:cNvSpPr>
            <a:spLocks noGrp="1"/>
          </p:cNvSpPr>
          <p:nvPr>
            <p:ph type="ftr" sz="quarter" idx="11"/>
          </p:nvPr>
        </p:nvSpPr>
        <p:spPr/>
        <p:txBody>
          <a:bodyPr/>
          <a:lstStyle/>
          <a:p>
            <a:r>
              <a:rPr lang="pt-PT" dirty="0" smtClean="0"/>
              <a:t>Docente: </a:t>
            </a:r>
            <a:r>
              <a:rPr lang="pt-PT" dirty="0" err="1" smtClean="0"/>
              <a:t>Juma</a:t>
            </a:r>
            <a:r>
              <a:rPr lang="pt-PT" dirty="0" smtClean="0"/>
              <a:t> </a:t>
            </a:r>
            <a:r>
              <a:rPr lang="pt-PT" dirty="0" err="1" smtClean="0"/>
              <a:t>Mussa</a:t>
            </a:r>
            <a:r>
              <a:rPr lang="pt-PT" dirty="0" smtClean="0"/>
              <a:t> (MSC)</a:t>
            </a:r>
            <a:r>
              <a:rPr lang="x-none" dirty="0" smtClean="0"/>
              <a:t> e Diogo Mutemba (MBA)</a:t>
            </a:r>
            <a:endParaRPr lang="pt-PT" dirty="0"/>
          </a:p>
        </p:txBody>
      </p:sp>
      <p:sp>
        <p:nvSpPr>
          <p:cNvPr id="6" name="Slide Number Placeholder 5"/>
          <p:cNvSpPr>
            <a:spLocks noGrp="1"/>
          </p:cNvSpPr>
          <p:nvPr>
            <p:ph type="sldNum" sz="quarter" idx="12"/>
          </p:nvPr>
        </p:nvSpPr>
        <p:spPr/>
        <p:txBody>
          <a:bodyPr/>
          <a:lstStyle/>
          <a:p>
            <a:fld id="{3DAAAB89-0D0A-448B-9984-A7B2CA7EDC1A}" type="slidenum">
              <a:rPr lang="pt-PT" smtClean="0"/>
              <a:t>11</a:t>
            </a:fld>
            <a:endParaRPr lang="pt-PT"/>
          </a:p>
        </p:txBody>
      </p:sp>
    </p:spTree>
    <p:extLst>
      <p:ext uri="{BB962C8B-B14F-4D97-AF65-F5344CB8AC3E}">
        <p14:creationId xmlns:p14="http://schemas.microsoft.com/office/powerpoint/2010/main" val="32713798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x-none" dirty="0" smtClean="0">
                <a:solidFill>
                  <a:schemeClr val="tx1"/>
                </a:solidFill>
              </a:rPr>
              <a:t/>
            </a:r>
            <a:br>
              <a:rPr lang="x-none" dirty="0" smtClean="0">
                <a:solidFill>
                  <a:schemeClr val="tx1"/>
                </a:solidFill>
              </a:rPr>
            </a:br>
            <a:r>
              <a:rPr lang="x-none" dirty="0" smtClean="0">
                <a:solidFill>
                  <a:schemeClr val="tx1"/>
                </a:solidFill>
              </a:rPr>
              <a:t>3</a:t>
            </a:r>
            <a:r>
              <a:rPr lang="x-none" dirty="0">
                <a:solidFill>
                  <a:schemeClr val="tx1"/>
                </a:solidFill>
              </a:rPr>
              <a:t>. </a:t>
            </a:r>
            <a:r>
              <a:rPr lang="pt-PT" dirty="0">
                <a:solidFill>
                  <a:schemeClr val="tx1"/>
                </a:solidFill>
              </a:rPr>
              <a:t>Comparar as principais atitudes no trabalho</a:t>
            </a:r>
            <a:br>
              <a:rPr lang="pt-PT" dirty="0">
                <a:solidFill>
                  <a:schemeClr val="tx1"/>
                </a:solidFill>
              </a:rPr>
            </a:br>
            <a:endParaRPr lang="pt-PT" dirty="0"/>
          </a:p>
        </p:txBody>
      </p:sp>
      <p:sp>
        <p:nvSpPr>
          <p:cNvPr id="3" name="Content Placeholder 2"/>
          <p:cNvSpPr>
            <a:spLocks noGrp="1"/>
          </p:cNvSpPr>
          <p:nvPr>
            <p:ph idx="1"/>
          </p:nvPr>
        </p:nvSpPr>
        <p:spPr/>
        <p:txBody>
          <a:bodyPr>
            <a:normAutofit/>
          </a:bodyPr>
          <a:lstStyle/>
          <a:p>
            <a:pPr marL="0" indent="0" algn="just">
              <a:buNone/>
            </a:pPr>
            <a:r>
              <a:rPr lang="en-US" altLang="pt-PT" b="1" dirty="0" smtClean="0">
                <a:latin typeface="Garamond" panose="02020404030301010803" pitchFamily="18" charset="0"/>
              </a:rPr>
              <a:t>3</a:t>
            </a:r>
            <a:r>
              <a:rPr lang="en-US" altLang="pt-PT" b="1" dirty="0">
                <a:latin typeface="Garamond" panose="02020404030301010803" pitchFamily="18" charset="0"/>
              </a:rPr>
              <a:t>. </a:t>
            </a:r>
            <a:r>
              <a:rPr lang="en-US" altLang="pt-PT" b="1" dirty="0" err="1">
                <a:latin typeface="Garamond" panose="02020404030301010803" pitchFamily="18" charset="0"/>
              </a:rPr>
              <a:t>Comprometimento</a:t>
            </a:r>
            <a:r>
              <a:rPr lang="en-US" altLang="pt-PT" b="1" dirty="0">
                <a:latin typeface="Garamond" panose="02020404030301010803" pitchFamily="18" charset="0"/>
              </a:rPr>
              <a:t> com o </a:t>
            </a:r>
            <a:r>
              <a:rPr lang="en-US" altLang="pt-PT" b="1" dirty="0" err="1">
                <a:latin typeface="Garamond" panose="02020404030301010803" pitchFamily="18" charset="0"/>
              </a:rPr>
              <a:t>trabalho</a:t>
            </a:r>
            <a:r>
              <a:rPr lang="en-US" altLang="pt-PT" b="1" dirty="0">
                <a:latin typeface="Garamond" panose="02020404030301010803" pitchFamily="18" charset="0"/>
              </a:rPr>
              <a:t>.</a:t>
            </a:r>
          </a:p>
          <a:p>
            <a:pPr marL="0" indent="0" algn="just">
              <a:buNone/>
            </a:pPr>
            <a:r>
              <a:rPr lang="en-US" altLang="pt-PT" dirty="0" err="1">
                <a:latin typeface="Garamond" panose="02020404030301010803" pitchFamily="18" charset="0"/>
              </a:rPr>
              <a:t>Grau</a:t>
            </a:r>
            <a:r>
              <a:rPr lang="en-US" altLang="pt-PT" dirty="0">
                <a:latin typeface="Garamond" panose="02020404030301010803" pitchFamily="18" charset="0"/>
              </a:rPr>
              <a:t> de </a:t>
            </a:r>
            <a:r>
              <a:rPr lang="en-US" altLang="pt-PT" dirty="0" err="1">
                <a:latin typeface="Garamond" panose="02020404030301010803" pitchFamily="18" charset="0"/>
              </a:rPr>
              <a:t>identificação</a:t>
            </a:r>
            <a:r>
              <a:rPr lang="en-US" altLang="pt-PT" dirty="0">
                <a:latin typeface="Garamond" panose="02020404030301010803" pitchFamily="18" charset="0"/>
              </a:rPr>
              <a:t> que um </a:t>
            </a:r>
            <a:r>
              <a:rPr lang="en-US" altLang="pt-PT" dirty="0" err="1">
                <a:latin typeface="Garamond" panose="02020404030301010803" pitchFamily="18" charset="0"/>
              </a:rPr>
              <a:t>trabalhador</a:t>
            </a:r>
            <a:r>
              <a:rPr lang="en-US" altLang="pt-PT" dirty="0">
                <a:latin typeface="Garamond" panose="02020404030301010803" pitchFamily="18" charset="0"/>
              </a:rPr>
              <a:t> tem com o </a:t>
            </a:r>
            <a:r>
              <a:rPr lang="en-US" altLang="pt-PT" dirty="0" err="1">
                <a:latin typeface="Garamond" panose="02020404030301010803" pitchFamily="18" charset="0"/>
              </a:rPr>
              <a:t>organização</a:t>
            </a:r>
            <a:r>
              <a:rPr lang="en-US" altLang="pt-PT" dirty="0">
                <a:latin typeface="Garamond" panose="02020404030301010803" pitchFamily="18" charset="0"/>
              </a:rPr>
              <a:t> e o </a:t>
            </a:r>
            <a:r>
              <a:rPr lang="en-US" altLang="pt-PT" dirty="0" err="1">
                <a:latin typeface="Garamond" panose="02020404030301010803" pitchFamily="18" charset="0"/>
              </a:rPr>
              <a:t>desejo</a:t>
            </a:r>
            <a:r>
              <a:rPr lang="en-US" altLang="pt-PT" dirty="0">
                <a:latin typeface="Garamond" panose="02020404030301010803" pitchFamily="18" charset="0"/>
              </a:rPr>
              <a:t> de </a:t>
            </a:r>
            <a:r>
              <a:rPr lang="en-US" altLang="pt-PT" dirty="0" err="1">
                <a:latin typeface="Garamond" panose="02020404030301010803" pitchFamily="18" charset="0"/>
              </a:rPr>
              <a:t>manter</a:t>
            </a:r>
            <a:r>
              <a:rPr lang="en-US" altLang="pt-PT" dirty="0">
                <a:latin typeface="Garamond" panose="02020404030301010803" pitchFamily="18" charset="0"/>
              </a:rPr>
              <a:t> </a:t>
            </a:r>
            <a:r>
              <a:rPr lang="en-US" altLang="pt-PT" dirty="0" err="1">
                <a:latin typeface="Garamond" panose="02020404030301010803" pitchFamily="18" charset="0"/>
              </a:rPr>
              <a:t>como</a:t>
            </a:r>
            <a:r>
              <a:rPr lang="en-US" altLang="pt-PT" dirty="0">
                <a:latin typeface="Garamond" panose="02020404030301010803" pitchFamily="18" charset="0"/>
              </a:rPr>
              <a:t> parte </a:t>
            </a:r>
            <a:r>
              <a:rPr lang="en-US" altLang="pt-PT" dirty="0" err="1">
                <a:latin typeface="Garamond" panose="02020404030301010803" pitchFamily="18" charset="0"/>
              </a:rPr>
              <a:t>dela</a:t>
            </a:r>
            <a:r>
              <a:rPr lang="en-US" altLang="pt-PT" dirty="0">
                <a:latin typeface="Garamond" panose="02020404030301010803" pitchFamily="18" charset="0"/>
              </a:rPr>
              <a:t>.</a:t>
            </a:r>
          </a:p>
          <a:p>
            <a:pPr marL="0" indent="0" algn="just">
              <a:buNone/>
            </a:pPr>
            <a:endParaRPr lang="en-US" altLang="pt-PT" dirty="0">
              <a:latin typeface="Garamond" panose="02020404030301010803" pitchFamily="18" charset="0"/>
            </a:endParaRPr>
          </a:p>
          <a:p>
            <a:pPr marL="0" indent="0" algn="just">
              <a:buNone/>
            </a:pPr>
            <a:r>
              <a:rPr lang="en-US" altLang="pt-PT" dirty="0" err="1">
                <a:latin typeface="Garamond" panose="02020404030301010803" pitchFamily="18" charset="0"/>
              </a:rPr>
              <a:t>Existem</a:t>
            </a:r>
            <a:r>
              <a:rPr lang="en-US" altLang="pt-PT" dirty="0">
                <a:latin typeface="Garamond" panose="02020404030301010803" pitchFamily="18" charset="0"/>
              </a:rPr>
              <a:t> 3 </a:t>
            </a:r>
            <a:r>
              <a:rPr lang="en-US" altLang="pt-PT" dirty="0" err="1">
                <a:latin typeface="Garamond" panose="02020404030301010803" pitchFamily="18" charset="0"/>
              </a:rPr>
              <a:t>deminsões</a:t>
            </a:r>
            <a:r>
              <a:rPr lang="en-US" altLang="pt-PT" dirty="0">
                <a:latin typeface="Garamond" panose="02020404030301010803" pitchFamily="18" charset="0"/>
              </a:rPr>
              <a:t> de </a:t>
            </a:r>
            <a:r>
              <a:rPr lang="en-US" altLang="pt-PT" dirty="0" err="1">
                <a:latin typeface="Garamond" panose="02020404030301010803" pitchFamily="18" charset="0"/>
              </a:rPr>
              <a:t>compromentimento</a:t>
            </a:r>
            <a:r>
              <a:rPr lang="en-US" altLang="pt-PT" dirty="0">
                <a:latin typeface="Garamond" panose="02020404030301010803" pitchFamily="18" charset="0"/>
              </a:rPr>
              <a:t> </a:t>
            </a:r>
            <a:r>
              <a:rPr lang="en-US" altLang="pt-PT" dirty="0" err="1">
                <a:latin typeface="Garamond" panose="02020404030301010803" pitchFamily="18" charset="0"/>
              </a:rPr>
              <a:t>organizacional</a:t>
            </a:r>
            <a:r>
              <a:rPr lang="en-US" altLang="pt-PT" dirty="0">
                <a:latin typeface="Garamond" panose="02020404030301010803" pitchFamily="18" charset="0"/>
              </a:rPr>
              <a:t>:</a:t>
            </a:r>
          </a:p>
          <a:p>
            <a:pPr marL="0" indent="0" algn="just">
              <a:buNone/>
            </a:pPr>
            <a:endParaRPr lang="en-US" altLang="pt-PT" dirty="0">
              <a:latin typeface="Garamond" panose="02020404030301010803" pitchFamily="18" charset="0"/>
            </a:endParaRPr>
          </a:p>
          <a:p>
            <a:pPr marL="0" indent="0" algn="just">
              <a:buNone/>
            </a:pPr>
            <a:r>
              <a:rPr lang="en-US" altLang="pt-PT" b="1" dirty="0">
                <a:latin typeface="Garamond" panose="02020404030301010803" pitchFamily="18" charset="0"/>
              </a:rPr>
              <a:t>3.1.Compromentimento </a:t>
            </a:r>
            <a:r>
              <a:rPr lang="en-US" altLang="pt-PT" b="1" dirty="0" err="1">
                <a:latin typeface="Garamond" panose="02020404030301010803" pitchFamily="18" charset="0"/>
              </a:rPr>
              <a:t>afectivo</a:t>
            </a:r>
            <a:r>
              <a:rPr lang="en-US" altLang="pt-PT" dirty="0">
                <a:latin typeface="Garamond" panose="02020404030301010803" pitchFamily="18" charset="0"/>
              </a:rPr>
              <a:t>.</a:t>
            </a:r>
          </a:p>
          <a:p>
            <a:pPr marL="0" indent="0" algn="just">
              <a:buNone/>
            </a:pPr>
            <a:r>
              <a:rPr lang="en-US" altLang="pt-PT" dirty="0" err="1">
                <a:latin typeface="Garamond" panose="02020404030301010803" pitchFamily="18" charset="0"/>
              </a:rPr>
              <a:t>Ligação</a:t>
            </a:r>
            <a:r>
              <a:rPr lang="en-US" altLang="pt-PT" dirty="0">
                <a:latin typeface="Garamond" panose="02020404030301010803" pitchFamily="18" charset="0"/>
              </a:rPr>
              <a:t> </a:t>
            </a:r>
            <a:r>
              <a:rPr lang="en-US" altLang="pt-PT" b="1" dirty="0" err="1">
                <a:latin typeface="Garamond" panose="02020404030301010803" pitchFamily="18" charset="0"/>
              </a:rPr>
              <a:t>emocional</a:t>
            </a:r>
            <a:r>
              <a:rPr lang="en-US" altLang="pt-PT" b="1" dirty="0">
                <a:latin typeface="Garamond" panose="02020404030301010803" pitchFamily="18" charset="0"/>
              </a:rPr>
              <a:t> </a:t>
            </a:r>
            <a:r>
              <a:rPr lang="en-US" altLang="pt-PT" dirty="0">
                <a:latin typeface="Garamond" panose="02020404030301010803" pitchFamily="18" charset="0"/>
              </a:rPr>
              <a:t>com a </a:t>
            </a:r>
            <a:r>
              <a:rPr lang="en-US" altLang="pt-PT" dirty="0" err="1">
                <a:latin typeface="Garamond" panose="02020404030301010803" pitchFamily="18" charset="0"/>
              </a:rPr>
              <a:t>organização</a:t>
            </a:r>
            <a:r>
              <a:rPr lang="en-US" altLang="pt-PT" dirty="0">
                <a:latin typeface="Garamond" panose="02020404030301010803" pitchFamily="18" charset="0"/>
              </a:rPr>
              <a:t> e </a:t>
            </a:r>
            <a:r>
              <a:rPr lang="en-US" altLang="pt-PT" b="1" dirty="0" err="1">
                <a:latin typeface="Garamond" panose="02020404030301010803" pitchFamily="18" charset="0"/>
              </a:rPr>
              <a:t>crença</a:t>
            </a:r>
            <a:r>
              <a:rPr lang="en-US" altLang="pt-PT" dirty="0">
                <a:latin typeface="Garamond" panose="02020404030301010803" pitchFamily="18" charset="0"/>
              </a:rPr>
              <a:t> </a:t>
            </a:r>
            <a:r>
              <a:rPr lang="en-US" altLang="pt-PT" dirty="0" err="1">
                <a:latin typeface="Garamond" panose="02020404030301010803" pitchFamily="18" charset="0"/>
              </a:rPr>
              <a:t>nos</a:t>
            </a:r>
            <a:r>
              <a:rPr lang="en-US" altLang="pt-PT" dirty="0">
                <a:latin typeface="Garamond" panose="02020404030301010803" pitchFamily="18" charset="0"/>
              </a:rPr>
              <a:t> </a:t>
            </a:r>
            <a:r>
              <a:rPr lang="en-US" altLang="pt-PT" dirty="0" err="1">
                <a:latin typeface="Garamond" panose="02020404030301010803" pitchFamily="18" charset="0"/>
              </a:rPr>
              <a:t>seus</a:t>
            </a:r>
            <a:r>
              <a:rPr lang="en-US" altLang="pt-PT" dirty="0">
                <a:latin typeface="Garamond" panose="02020404030301010803" pitchFamily="18" charset="0"/>
              </a:rPr>
              <a:t> </a:t>
            </a:r>
            <a:r>
              <a:rPr lang="en-US" altLang="pt-PT" dirty="0" err="1">
                <a:latin typeface="Garamond" panose="02020404030301010803" pitchFamily="18" charset="0"/>
              </a:rPr>
              <a:t>valores</a:t>
            </a:r>
            <a:r>
              <a:rPr lang="en-US" altLang="pt-PT" dirty="0">
                <a:latin typeface="Garamond" panose="02020404030301010803" pitchFamily="18" charset="0"/>
              </a:rPr>
              <a:t>.</a:t>
            </a:r>
          </a:p>
          <a:p>
            <a:pPr marL="0" indent="0" algn="just">
              <a:buNone/>
            </a:pPr>
            <a:endParaRPr lang="en-US" altLang="pt-PT" dirty="0">
              <a:latin typeface="Garamond" panose="02020404030301010803" pitchFamily="18" charset="0"/>
            </a:endParaRPr>
          </a:p>
          <a:p>
            <a:pPr marL="0" indent="0" algn="just">
              <a:buNone/>
            </a:pPr>
            <a:r>
              <a:rPr lang="en-US" altLang="pt-PT" dirty="0">
                <a:latin typeface="Garamond" panose="02020404030301010803" pitchFamily="18" charset="0"/>
              </a:rPr>
              <a:t>Ex. Um </a:t>
            </a:r>
            <a:r>
              <a:rPr lang="en-US" altLang="pt-PT" dirty="0" err="1">
                <a:latin typeface="Garamond" panose="02020404030301010803" pitchFamily="18" charset="0"/>
              </a:rPr>
              <a:t>trabalhador</a:t>
            </a:r>
            <a:r>
              <a:rPr lang="en-US" altLang="pt-PT" dirty="0">
                <a:latin typeface="Garamond" panose="02020404030301010803" pitchFamily="18" charset="0"/>
              </a:rPr>
              <a:t> </a:t>
            </a:r>
            <a:r>
              <a:rPr lang="en-US" altLang="pt-PT" dirty="0" err="1">
                <a:latin typeface="Garamond" panose="02020404030301010803" pitchFamily="18" charset="0"/>
              </a:rPr>
              <a:t>pode</a:t>
            </a:r>
            <a:r>
              <a:rPr lang="en-US" altLang="pt-PT" dirty="0">
                <a:latin typeface="Garamond" panose="02020404030301010803" pitchFamily="18" charset="0"/>
              </a:rPr>
              <a:t> </a:t>
            </a:r>
            <a:r>
              <a:rPr lang="en-US" altLang="pt-PT" dirty="0" err="1">
                <a:latin typeface="Garamond" panose="02020404030301010803" pitchFamily="18" charset="0"/>
              </a:rPr>
              <a:t>ter</a:t>
            </a:r>
            <a:r>
              <a:rPr lang="en-US" altLang="pt-PT" dirty="0">
                <a:latin typeface="Garamond" panose="02020404030301010803" pitchFamily="18" charset="0"/>
              </a:rPr>
              <a:t> </a:t>
            </a:r>
            <a:r>
              <a:rPr lang="en-US" altLang="pt-PT" dirty="0" err="1">
                <a:latin typeface="Garamond" panose="02020404030301010803" pitchFamily="18" charset="0"/>
              </a:rPr>
              <a:t>uma</a:t>
            </a:r>
            <a:r>
              <a:rPr lang="en-US" altLang="pt-PT" dirty="0">
                <a:latin typeface="Garamond" panose="02020404030301010803" pitchFamily="18" charset="0"/>
              </a:rPr>
              <a:t> </a:t>
            </a:r>
            <a:r>
              <a:rPr lang="en-US" altLang="pt-PT" dirty="0" err="1">
                <a:latin typeface="Garamond" panose="02020404030301010803" pitchFamily="18" charset="0"/>
              </a:rPr>
              <a:t>ligação</a:t>
            </a:r>
            <a:r>
              <a:rPr lang="en-US" altLang="pt-PT" dirty="0">
                <a:latin typeface="Garamond" panose="02020404030301010803" pitchFamily="18" charset="0"/>
              </a:rPr>
              <a:t> </a:t>
            </a:r>
            <a:r>
              <a:rPr lang="en-US" altLang="pt-PT" dirty="0" err="1">
                <a:latin typeface="Garamond" panose="02020404030301010803" pitchFamily="18" charset="0"/>
              </a:rPr>
              <a:t>emocional</a:t>
            </a:r>
            <a:r>
              <a:rPr lang="en-US" altLang="pt-PT" dirty="0">
                <a:latin typeface="Garamond" panose="02020404030301010803" pitchFamily="18" charset="0"/>
              </a:rPr>
              <a:t> com </a:t>
            </a:r>
            <a:r>
              <a:rPr lang="en-US" altLang="pt-PT" dirty="0" err="1">
                <a:latin typeface="Garamond" panose="02020404030301010803" pitchFamily="18" charset="0"/>
              </a:rPr>
              <a:t>uma</a:t>
            </a:r>
            <a:r>
              <a:rPr lang="en-US" altLang="pt-PT" dirty="0">
                <a:latin typeface="Garamond" panose="02020404030301010803" pitchFamily="18" charset="0"/>
              </a:rPr>
              <a:t> </a:t>
            </a:r>
            <a:r>
              <a:rPr lang="en-US" altLang="pt-PT" dirty="0" err="1">
                <a:latin typeface="Garamond" panose="02020404030301010803" pitchFamily="18" charset="0"/>
              </a:rPr>
              <a:t>instituição</a:t>
            </a:r>
            <a:r>
              <a:rPr lang="en-US" altLang="pt-PT" dirty="0">
                <a:latin typeface="Garamond" panose="02020404030301010803" pitchFamily="18" charset="0"/>
              </a:rPr>
              <a:t> que </a:t>
            </a:r>
            <a:r>
              <a:rPr lang="en-US" altLang="pt-PT" dirty="0" err="1">
                <a:latin typeface="Garamond" panose="02020404030301010803" pitchFamily="18" charset="0"/>
              </a:rPr>
              <a:t>recopera</a:t>
            </a:r>
            <a:r>
              <a:rPr lang="en-US" altLang="pt-PT" dirty="0">
                <a:latin typeface="Garamond" panose="02020404030301010803" pitchFamily="18" charset="0"/>
              </a:rPr>
              <a:t> </a:t>
            </a:r>
            <a:r>
              <a:rPr lang="en-US" altLang="pt-PT" dirty="0" err="1">
                <a:latin typeface="Garamond" panose="02020404030301010803" pitchFamily="18" charset="0"/>
              </a:rPr>
              <a:t>os</a:t>
            </a:r>
            <a:r>
              <a:rPr lang="en-US" altLang="pt-PT" dirty="0">
                <a:latin typeface="Garamond" panose="02020404030301010803" pitchFamily="18" charset="0"/>
              </a:rPr>
              <a:t> </a:t>
            </a:r>
            <a:r>
              <a:rPr lang="en-US" altLang="pt-PT" dirty="0" err="1">
                <a:latin typeface="Garamond" panose="02020404030301010803" pitchFamily="18" charset="0"/>
              </a:rPr>
              <a:t>psicodependentes</a:t>
            </a:r>
            <a:r>
              <a:rPr lang="en-US" altLang="pt-PT" dirty="0">
                <a:latin typeface="Garamond" panose="02020404030301010803" pitchFamily="18" charset="0"/>
              </a:rPr>
              <a:t> pela </a:t>
            </a:r>
            <a:r>
              <a:rPr lang="en-US" altLang="pt-PT" dirty="0" err="1">
                <a:latin typeface="Garamond" panose="02020404030301010803" pitchFamily="18" charset="0"/>
              </a:rPr>
              <a:t>crença</a:t>
            </a:r>
            <a:r>
              <a:rPr lang="en-US" altLang="pt-PT" dirty="0">
                <a:latin typeface="Garamond" panose="02020404030301010803" pitchFamily="18" charset="0"/>
              </a:rPr>
              <a:t> que tem com o </a:t>
            </a:r>
            <a:r>
              <a:rPr lang="en-US" altLang="pt-PT" dirty="0" err="1">
                <a:latin typeface="Garamond" panose="02020404030301010803" pitchFamily="18" charset="0"/>
              </a:rPr>
              <a:t>trabalho</a:t>
            </a:r>
            <a:r>
              <a:rPr lang="en-US" altLang="pt-PT" dirty="0">
                <a:latin typeface="Garamond" panose="02020404030301010803" pitchFamily="18" charset="0"/>
              </a:rPr>
              <a:t> que </a:t>
            </a:r>
            <a:r>
              <a:rPr lang="en-US" altLang="pt-PT" dirty="0" err="1">
                <a:latin typeface="Garamond" panose="02020404030301010803" pitchFamily="18" charset="0"/>
              </a:rPr>
              <a:t>realiza</a:t>
            </a:r>
            <a:r>
              <a:rPr lang="en-US" altLang="pt-PT" dirty="0">
                <a:latin typeface="Garamond" panose="02020404030301010803" pitchFamily="18" charset="0"/>
              </a:rPr>
              <a:t>.</a:t>
            </a:r>
          </a:p>
          <a:p>
            <a:endParaRPr lang="pt-PT" dirty="0">
              <a:latin typeface="Garamond" panose="02020404030301010803" pitchFamily="18" charset="0"/>
            </a:endParaRPr>
          </a:p>
        </p:txBody>
      </p:sp>
      <p:sp>
        <p:nvSpPr>
          <p:cNvPr id="4" name="Date Placeholder 3"/>
          <p:cNvSpPr>
            <a:spLocks noGrp="1"/>
          </p:cNvSpPr>
          <p:nvPr>
            <p:ph type="dt" sz="half" idx="10"/>
          </p:nvPr>
        </p:nvSpPr>
        <p:spPr/>
        <p:txBody>
          <a:bodyPr/>
          <a:lstStyle/>
          <a:p>
            <a:r>
              <a:rPr lang="pt-PT" smtClean="0"/>
              <a:t>30-07-2023</a:t>
            </a:r>
            <a:endParaRPr lang="pt-PT"/>
          </a:p>
        </p:txBody>
      </p:sp>
      <p:sp>
        <p:nvSpPr>
          <p:cNvPr id="5" name="Footer Placeholder 4"/>
          <p:cNvSpPr>
            <a:spLocks noGrp="1"/>
          </p:cNvSpPr>
          <p:nvPr>
            <p:ph type="ftr" sz="quarter" idx="11"/>
          </p:nvPr>
        </p:nvSpPr>
        <p:spPr>
          <a:xfrm>
            <a:off x="4572000" y="-103239"/>
            <a:ext cx="5486400" cy="450711"/>
          </a:xfrm>
        </p:spPr>
        <p:txBody>
          <a:bodyPr/>
          <a:lstStyle/>
          <a:p>
            <a:r>
              <a:rPr lang="pt-PT" dirty="0" smtClean="0"/>
              <a:t>Docente: </a:t>
            </a:r>
            <a:r>
              <a:rPr lang="pt-PT" dirty="0" err="1" smtClean="0"/>
              <a:t>Juma</a:t>
            </a:r>
            <a:r>
              <a:rPr lang="pt-PT" dirty="0" smtClean="0"/>
              <a:t> </a:t>
            </a:r>
            <a:r>
              <a:rPr lang="pt-PT" dirty="0" err="1" smtClean="0"/>
              <a:t>Mussa</a:t>
            </a:r>
            <a:r>
              <a:rPr lang="pt-PT" dirty="0" smtClean="0"/>
              <a:t> (MSC)</a:t>
            </a:r>
            <a:r>
              <a:rPr lang="x-none" dirty="0" smtClean="0"/>
              <a:t> e Diogo Mutemba (MBA)</a:t>
            </a:r>
            <a:endParaRPr lang="pt-PT" dirty="0"/>
          </a:p>
        </p:txBody>
      </p:sp>
      <p:sp>
        <p:nvSpPr>
          <p:cNvPr id="6" name="Slide Number Placeholder 5"/>
          <p:cNvSpPr>
            <a:spLocks noGrp="1"/>
          </p:cNvSpPr>
          <p:nvPr>
            <p:ph type="sldNum" sz="quarter" idx="12"/>
          </p:nvPr>
        </p:nvSpPr>
        <p:spPr/>
        <p:txBody>
          <a:bodyPr/>
          <a:lstStyle/>
          <a:p>
            <a:fld id="{3DAAAB89-0D0A-448B-9984-A7B2CA7EDC1A}" type="slidenum">
              <a:rPr lang="pt-PT" smtClean="0"/>
              <a:t>12</a:t>
            </a:fld>
            <a:endParaRPr lang="pt-PT"/>
          </a:p>
        </p:txBody>
      </p:sp>
    </p:spTree>
    <p:extLst>
      <p:ext uri="{BB962C8B-B14F-4D97-AF65-F5344CB8AC3E}">
        <p14:creationId xmlns:p14="http://schemas.microsoft.com/office/powerpoint/2010/main" val="17181308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solidFill>
                  <a:schemeClr val="tx1"/>
                </a:solidFill>
              </a:rPr>
              <a:t>3. </a:t>
            </a:r>
            <a:r>
              <a:rPr lang="pt-PT" dirty="0">
                <a:solidFill>
                  <a:schemeClr val="tx1"/>
                </a:solidFill>
              </a:rPr>
              <a:t>Comparar as principais atitudes no trabalho</a:t>
            </a:r>
            <a:endParaRPr lang="pt-PT"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n-US" altLang="pt-PT" sz="3200" b="1" dirty="0"/>
              <a:t>3.2.Compromentimento Instrumental</a:t>
            </a:r>
            <a:endParaRPr lang="en-US" altLang="pt-PT" sz="3200" dirty="0"/>
          </a:p>
          <a:p>
            <a:pPr marL="0" indent="0" algn="just">
              <a:buNone/>
            </a:pPr>
            <a:r>
              <a:rPr lang="en-US" altLang="pt-PT" dirty="0"/>
              <a:t>A </a:t>
            </a:r>
            <a:r>
              <a:rPr lang="en-US" altLang="pt-PT" dirty="0" err="1"/>
              <a:t>percepção</a:t>
            </a:r>
            <a:r>
              <a:rPr lang="en-US" altLang="pt-PT" dirty="0"/>
              <a:t> de </a:t>
            </a:r>
            <a:r>
              <a:rPr lang="en-US" altLang="pt-PT" dirty="0" err="1"/>
              <a:t>importancia</a:t>
            </a:r>
            <a:r>
              <a:rPr lang="en-US" altLang="pt-PT" dirty="0"/>
              <a:t> de </a:t>
            </a:r>
            <a:r>
              <a:rPr lang="en-US" altLang="pt-PT" b="1" dirty="0" err="1"/>
              <a:t>compensação</a:t>
            </a:r>
            <a:r>
              <a:rPr lang="en-US" altLang="pt-PT" b="1" dirty="0"/>
              <a:t> </a:t>
            </a:r>
            <a:r>
              <a:rPr lang="en-US" altLang="pt-PT" b="1" dirty="0" err="1"/>
              <a:t>economica</a:t>
            </a:r>
            <a:r>
              <a:rPr lang="en-US" altLang="pt-PT" b="1" dirty="0"/>
              <a:t> </a:t>
            </a:r>
            <a:r>
              <a:rPr lang="en-US" altLang="pt-PT" dirty="0" err="1"/>
              <a:t>em</a:t>
            </a:r>
            <a:r>
              <a:rPr lang="en-US" altLang="pt-PT" dirty="0"/>
              <a:t> </a:t>
            </a:r>
            <a:r>
              <a:rPr lang="en-US" altLang="pt-PT" dirty="0" err="1"/>
              <a:t>parmanecer</a:t>
            </a:r>
            <a:r>
              <a:rPr lang="en-US" altLang="pt-PT" dirty="0"/>
              <a:t> </a:t>
            </a:r>
            <a:r>
              <a:rPr lang="en-US" altLang="pt-PT" dirty="0" err="1"/>
              <a:t>em</a:t>
            </a:r>
            <a:r>
              <a:rPr lang="en-US" altLang="pt-PT" dirty="0"/>
              <a:t> </a:t>
            </a:r>
            <a:r>
              <a:rPr lang="en-US" altLang="pt-PT" dirty="0" err="1"/>
              <a:t>uma</a:t>
            </a:r>
            <a:r>
              <a:rPr lang="en-US" altLang="pt-PT" dirty="0"/>
              <a:t> </a:t>
            </a:r>
            <a:r>
              <a:rPr lang="en-US" altLang="pt-PT" dirty="0" err="1"/>
              <a:t>organização</a:t>
            </a:r>
            <a:r>
              <a:rPr lang="en-US" altLang="pt-PT" dirty="0"/>
              <a:t>, </a:t>
            </a:r>
            <a:r>
              <a:rPr lang="en-US" altLang="pt-PT" dirty="0" err="1"/>
              <a:t>em</a:t>
            </a:r>
            <a:r>
              <a:rPr lang="en-US" altLang="pt-PT" dirty="0"/>
              <a:t> </a:t>
            </a:r>
            <a:r>
              <a:rPr lang="en-US" altLang="pt-PT" dirty="0" err="1"/>
              <a:t>vez</a:t>
            </a:r>
            <a:r>
              <a:rPr lang="en-US" altLang="pt-PT" dirty="0"/>
              <a:t> de </a:t>
            </a:r>
            <a:r>
              <a:rPr lang="en-US" altLang="pt-PT" dirty="0" err="1"/>
              <a:t>deixa</a:t>
            </a:r>
            <a:r>
              <a:rPr lang="en-US" altLang="pt-PT" dirty="0"/>
              <a:t>-la, </a:t>
            </a:r>
            <a:r>
              <a:rPr lang="en-US" altLang="pt-PT" dirty="0" err="1"/>
              <a:t>reflectindo</a:t>
            </a:r>
            <a:r>
              <a:rPr lang="en-US" altLang="pt-PT" dirty="0"/>
              <a:t> </a:t>
            </a:r>
            <a:r>
              <a:rPr lang="en-US" altLang="pt-PT" dirty="0" err="1"/>
              <a:t>num</a:t>
            </a:r>
            <a:r>
              <a:rPr lang="en-US" altLang="pt-PT" dirty="0"/>
              <a:t> </a:t>
            </a:r>
            <a:r>
              <a:rPr lang="en-US" altLang="pt-PT" dirty="0" err="1"/>
              <a:t>estado</a:t>
            </a:r>
            <a:r>
              <a:rPr lang="en-US" altLang="pt-PT" dirty="0"/>
              <a:t> </a:t>
            </a:r>
            <a:r>
              <a:rPr lang="en-US" altLang="pt-PT" dirty="0" err="1"/>
              <a:t>psicológico</a:t>
            </a:r>
            <a:r>
              <a:rPr lang="en-US" altLang="pt-PT" dirty="0"/>
              <a:t> de </a:t>
            </a:r>
            <a:r>
              <a:rPr lang="en-US" altLang="pt-PT" dirty="0" err="1"/>
              <a:t>necessidade</a:t>
            </a:r>
            <a:r>
              <a:rPr lang="en-US" altLang="pt-PT" dirty="0"/>
              <a:t> de </a:t>
            </a:r>
            <a:r>
              <a:rPr lang="en-US" altLang="pt-PT" dirty="0" err="1"/>
              <a:t>permanecer</a:t>
            </a:r>
            <a:r>
              <a:rPr lang="en-US" altLang="pt-PT" dirty="0"/>
              <a:t>. </a:t>
            </a:r>
          </a:p>
          <a:p>
            <a:pPr marL="0" indent="0" algn="just">
              <a:buNone/>
            </a:pPr>
            <a:endParaRPr lang="en-US" altLang="pt-PT" dirty="0"/>
          </a:p>
          <a:p>
            <a:pPr marL="0" indent="0" algn="just">
              <a:buNone/>
            </a:pPr>
            <a:r>
              <a:rPr lang="en-US" altLang="pt-PT" dirty="0"/>
              <a:t>Ex. Na </a:t>
            </a:r>
            <a:r>
              <a:rPr lang="en-US" altLang="pt-PT" dirty="0" err="1"/>
              <a:t>linha</a:t>
            </a:r>
            <a:r>
              <a:rPr lang="en-US" altLang="pt-PT" dirty="0"/>
              <a:t> do ex. anterior, o </a:t>
            </a:r>
            <a:r>
              <a:rPr lang="en-US" altLang="pt-PT" dirty="0" err="1"/>
              <a:t>trabalhador</a:t>
            </a:r>
            <a:r>
              <a:rPr lang="en-US" altLang="pt-PT" dirty="0"/>
              <a:t> </a:t>
            </a:r>
            <a:r>
              <a:rPr lang="en-US" altLang="pt-PT" dirty="0" err="1"/>
              <a:t>pode</a:t>
            </a:r>
            <a:r>
              <a:rPr lang="en-US" altLang="pt-PT" dirty="0"/>
              <a:t> </a:t>
            </a:r>
            <a:r>
              <a:rPr lang="en-US" altLang="pt-PT" dirty="0" err="1"/>
              <a:t>permanecer</a:t>
            </a:r>
            <a:r>
              <a:rPr lang="en-US" altLang="pt-PT" dirty="0"/>
              <a:t> </a:t>
            </a:r>
            <a:r>
              <a:rPr lang="en-US" altLang="pt-PT" dirty="0" err="1"/>
              <a:t>na</a:t>
            </a:r>
            <a:r>
              <a:rPr lang="en-US" altLang="pt-PT" dirty="0"/>
              <a:t> </a:t>
            </a:r>
            <a:r>
              <a:rPr lang="en-US" altLang="pt-PT" dirty="0" err="1"/>
              <a:t>instituição</a:t>
            </a:r>
            <a:r>
              <a:rPr lang="en-US" altLang="pt-PT" dirty="0"/>
              <a:t> de </a:t>
            </a:r>
            <a:r>
              <a:rPr lang="en-US" altLang="pt-PT" dirty="0" err="1"/>
              <a:t>psicodependentes</a:t>
            </a:r>
            <a:r>
              <a:rPr lang="en-US" altLang="pt-PT" dirty="0"/>
              <a:t> </a:t>
            </a:r>
            <a:r>
              <a:rPr lang="en-US" altLang="pt-PT" dirty="0" err="1"/>
              <a:t>apenas</a:t>
            </a:r>
            <a:r>
              <a:rPr lang="en-US" altLang="pt-PT" dirty="0"/>
              <a:t> </a:t>
            </a:r>
            <a:r>
              <a:rPr lang="en-US" altLang="pt-PT" dirty="0" err="1"/>
              <a:t>porque</a:t>
            </a:r>
            <a:r>
              <a:rPr lang="en-US" altLang="pt-PT" dirty="0"/>
              <a:t> tem </a:t>
            </a:r>
            <a:r>
              <a:rPr lang="en-US" altLang="pt-PT" dirty="0" err="1"/>
              <a:t>melhor</a:t>
            </a:r>
            <a:r>
              <a:rPr lang="en-US" altLang="pt-PT" dirty="0"/>
              <a:t> </a:t>
            </a:r>
            <a:r>
              <a:rPr lang="en-US" altLang="pt-PT" dirty="0" err="1"/>
              <a:t>oferta</a:t>
            </a:r>
            <a:r>
              <a:rPr lang="en-US" altLang="pt-PT" dirty="0"/>
              <a:t> de </a:t>
            </a:r>
            <a:r>
              <a:rPr lang="en-US" altLang="pt-PT" dirty="0" err="1"/>
              <a:t>salário</a:t>
            </a:r>
            <a:r>
              <a:rPr lang="en-US" altLang="pt-PT" dirty="0"/>
              <a:t>.</a:t>
            </a:r>
          </a:p>
          <a:p>
            <a:pPr marL="0" indent="0" algn="just">
              <a:buNone/>
            </a:pPr>
            <a:endParaRPr lang="en-US" altLang="pt-PT" dirty="0"/>
          </a:p>
          <a:p>
            <a:pPr marL="0" indent="0" algn="just">
              <a:buNone/>
            </a:pPr>
            <a:r>
              <a:rPr lang="en-US" altLang="pt-PT" sz="3200" b="1" dirty="0"/>
              <a:t>3.3. </a:t>
            </a:r>
            <a:r>
              <a:rPr lang="en-US" altLang="pt-PT" sz="3200" b="1" dirty="0" err="1"/>
              <a:t>Compromentimento</a:t>
            </a:r>
            <a:r>
              <a:rPr lang="en-US" altLang="pt-PT" sz="3200" b="1" dirty="0"/>
              <a:t> </a:t>
            </a:r>
            <a:r>
              <a:rPr lang="en-US" altLang="pt-PT" sz="3200" b="1" dirty="0" err="1"/>
              <a:t>Normativo</a:t>
            </a:r>
            <a:endParaRPr lang="en-US" altLang="pt-PT" sz="3200" b="1" dirty="0"/>
          </a:p>
          <a:p>
            <a:pPr marL="0" indent="0" algn="just">
              <a:buNone/>
            </a:pPr>
            <a:r>
              <a:rPr lang="en-US" altLang="pt-PT" dirty="0" err="1"/>
              <a:t>Obrigação</a:t>
            </a:r>
            <a:r>
              <a:rPr lang="en-US" altLang="pt-PT" dirty="0"/>
              <a:t> de </a:t>
            </a:r>
            <a:r>
              <a:rPr lang="en-US" altLang="pt-PT" dirty="0" err="1"/>
              <a:t>permanecer</a:t>
            </a:r>
            <a:r>
              <a:rPr lang="en-US" altLang="pt-PT" dirty="0"/>
              <a:t> </a:t>
            </a:r>
            <a:r>
              <a:rPr lang="en-US" altLang="pt-PT" dirty="0" err="1"/>
              <a:t>na</a:t>
            </a:r>
            <a:r>
              <a:rPr lang="en-US" altLang="pt-PT" dirty="0"/>
              <a:t> </a:t>
            </a:r>
            <a:r>
              <a:rPr lang="en-US" altLang="pt-PT" dirty="0" err="1"/>
              <a:t>instituição</a:t>
            </a:r>
            <a:r>
              <a:rPr lang="en-US" altLang="pt-PT" dirty="0"/>
              <a:t> </a:t>
            </a:r>
            <a:r>
              <a:rPr lang="en-US" altLang="pt-PT" dirty="0" err="1"/>
              <a:t>por</a:t>
            </a:r>
            <a:r>
              <a:rPr lang="en-US" altLang="pt-PT" dirty="0"/>
              <a:t> </a:t>
            </a:r>
            <a:r>
              <a:rPr lang="en-US" altLang="pt-PT" dirty="0" err="1"/>
              <a:t>razões</a:t>
            </a:r>
            <a:r>
              <a:rPr lang="en-US" altLang="pt-PT" dirty="0"/>
              <a:t> </a:t>
            </a:r>
            <a:r>
              <a:rPr lang="en-US" altLang="pt-PT" b="1" dirty="0" err="1"/>
              <a:t>morais</a:t>
            </a:r>
            <a:r>
              <a:rPr lang="en-US" altLang="pt-PT" b="1" dirty="0"/>
              <a:t> e </a:t>
            </a:r>
            <a:r>
              <a:rPr lang="en-US" altLang="pt-PT" b="1" dirty="0" err="1"/>
              <a:t>éticas</a:t>
            </a:r>
            <a:r>
              <a:rPr lang="en-US" altLang="pt-PT" b="1" dirty="0"/>
              <a:t>.</a:t>
            </a:r>
          </a:p>
          <a:p>
            <a:pPr marL="0" indent="0" algn="just">
              <a:buNone/>
            </a:pPr>
            <a:endParaRPr lang="en-US" altLang="pt-PT" dirty="0"/>
          </a:p>
          <a:p>
            <a:pPr marL="0" indent="0" algn="just">
              <a:buNone/>
            </a:pPr>
            <a:r>
              <a:rPr lang="en-US" altLang="pt-PT" dirty="0"/>
              <a:t>Ex. O </a:t>
            </a:r>
            <a:r>
              <a:rPr lang="en-US" altLang="pt-PT" dirty="0" err="1"/>
              <a:t>trabalhador</a:t>
            </a:r>
            <a:r>
              <a:rPr lang="en-US" altLang="pt-PT" dirty="0"/>
              <a:t> </a:t>
            </a:r>
            <a:r>
              <a:rPr lang="en-US" altLang="pt-PT" dirty="0" err="1"/>
              <a:t>pode</a:t>
            </a:r>
            <a:r>
              <a:rPr lang="en-US" altLang="pt-PT" dirty="0"/>
              <a:t> </a:t>
            </a:r>
            <a:r>
              <a:rPr lang="en-US" altLang="pt-PT" dirty="0" err="1"/>
              <a:t>permanecer</a:t>
            </a:r>
            <a:r>
              <a:rPr lang="en-US" altLang="pt-PT" dirty="0"/>
              <a:t> </a:t>
            </a:r>
            <a:r>
              <a:rPr lang="en-US" altLang="pt-PT" dirty="0" err="1"/>
              <a:t>na</a:t>
            </a:r>
            <a:r>
              <a:rPr lang="en-US" altLang="pt-PT" dirty="0"/>
              <a:t> </a:t>
            </a:r>
            <a:r>
              <a:rPr lang="en-US" altLang="pt-PT" dirty="0" err="1"/>
              <a:t>instituição</a:t>
            </a:r>
            <a:r>
              <a:rPr lang="en-US" altLang="pt-PT" dirty="0"/>
              <a:t> de </a:t>
            </a:r>
            <a:r>
              <a:rPr lang="en-US" altLang="pt-PT" dirty="0" err="1"/>
              <a:t>psicodependente</a:t>
            </a:r>
            <a:r>
              <a:rPr lang="en-US" altLang="pt-PT" dirty="0"/>
              <a:t> </a:t>
            </a:r>
            <a:r>
              <a:rPr lang="en-US" altLang="pt-PT" dirty="0" err="1"/>
              <a:t>porque</a:t>
            </a:r>
            <a:r>
              <a:rPr lang="en-US" altLang="pt-PT" dirty="0"/>
              <a:t> </a:t>
            </a:r>
            <a:r>
              <a:rPr lang="en-US" altLang="pt-PT" dirty="0" err="1"/>
              <a:t>acha</a:t>
            </a:r>
            <a:r>
              <a:rPr lang="en-US" altLang="pt-PT" dirty="0"/>
              <a:t> que </a:t>
            </a:r>
            <a:r>
              <a:rPr lang="en-US" altLang="pt-PT" dirty="0" err="1"/>
              <a:t>deve</a:t>
            </a:r>
            <a:r>
              <a:rPr lang="en-US" altLang="pt-PT" dirty="0"/>
              <a:t> </a:t>
            </a:r>
            <a:r>
              <a:rPr lang="en-US" altLang="pt-PT" dirty="0" err="1"/>
              <a:t>continuar</a:t>
            </a:r>
            <a:r>
              <a:rPr lang="en-US" altLang="pt-PT" dirty="0"/>
              <a:t> com o </a:t>
            </a:r>
            <a:r>
              <a:rPr lang="en-US" altLang="pt-PT" dirty="0" err="1"/>
              <a:t>projecto</a:t>
            </a:r>
            <a:r>
              <a:rPr lang="en-US" altLang="pt-PT" dirty="0"/>
              <a:t> de </a:t>
            </a:r>
            <a:r>
              <a:rPr lang="en-US" altLang="pt-PT" dirty="0" err="1"/>
              <a:t>recoperar</a:t>
            </a:r>
            <a:r>
              <a:rPr lang="en-US" altLang="pt-PT" dirty="0"/>
              <a:t> </a:t>
            </a:r>
            <a:r>
              <a:rPr lang="en-US" altLang="pt-PT" dirty="0" err="1"/>
              <a:t>os</a:t>
            </a:r>
            <a:r>
              <a:rPr lang="en-US" altLang="pt-PT" dirty="0"/>
              <a:t> </a:t>
            </a:r>
            <a:r>
              <a:rPr lang="en-US" altLang="pt-PT" dirty="0" err="1"/>
              <a:t>psicodependetes</a:t>
            </a:r>
            <a:r>
              <a:rPr lang="en-US" altLang="pt-PT" dirty="0"/>
              <a:t>. </a:t>
            </a:r>
            <a:r>
              <a:rPr lang="en-US" altLang="pt-PT" dirty="0" err="1"/>
              <a:t>Está</a:t>
            </a:r>
            <a:r>
              <a:rPr lang="en-US" altLang="pt-PT" dirty="0"/>
              <a:t> </a:t>
            </a:r>
            <a:r>
              <a:rPr lang="en-US" altLang="pt-PT" dirty="0" err="1"/>
              <a:t>moralmente</a:t>
            </a:r>
            <a:r>
              <a:rPr lang="en-US" altLang="pt-PT" dirty="0"/>
              <a:t> </a:t>
            </a:r>
            <a:r>
              <a:rPr lang="en-US" altLang="pt-PT" dirty="0" err="1"/>
              <a:t>comprometido</a:t>
            </a:r>
            <a:r>
              <a:rPr lang="en-US" altLang="pt-PT" dirty="0"/>
              <a:t> </a:t>
            </a:r>
            <a:r>
              <a:rPr lang="en-US" altLang="pt-PT" dirty="0" err="1"/>
              <a:t>como</a:t>
            </a:r>
            <a:r>
              <a:rPr lang="en-US" altLang="pt-PT" dirty="0"/>
              <a:t> </a:t>
            </a:r>
            <a:r>
              <a:rPr lang="en-US" altLang="pt-PT" dirty="0" err="1"/>
              <a:t>projecto</a:t>
            </a:r>
            <a:r>
              <a:rPr lang="en-US" altLang="pt-PT" dirty="0"/>
              <a:t>.</a:t>
            </a:r>
            <a:endParaRPr lang="pt-PT" altLang="pt-PT" dirty="0"/>
          </a:p>
          <a:p>
            <a:endParaRPr lang="pt-PT" dirty="0"/>
          </a:p>
        </p:txBody>
      </p:sp>
      <p:sp>
        <p:nvSpPr>
          <p:cNvPr id="4" name="Date Placeholder 3"/>
          <p:cNvSpPr>
            <a:spLocks noGrp="1"/>
          </p:cNvSpPr>
          <p:nvPr>
            <p:ph type="dt" sz="half" idx="10"/>
          </p:nvPr>
        </p:nvSpPr>
        <p:spPr/>
        <p:txBody>
          <a:bodyPr/>
          <a:lstStyle/>
          <a:p>
            <a:r>
              <a:rPr lang="pt-PT" smtClean="0"/>
              <a:t>30-07-2023</a:t>
            </a:r>
            <a:endParaRPr lang="pt-PT"/>
          </a:p>
        </p:txBody>
      </p:sp>
      <p:sp>
        <p:nvSpPr>
          <p:cNvPr id="5" name="Footer Placeholder 4"/>
          <p:cNvSpPr>
            <a:spLocks noGrp="1"/>
          </p:cNvSpPr>
          <p:nvPr>
            <p:ph type="ftr" sz="quarter" idx="11"/>
          </p:nvPr>
        </p:nvSpPr>
        <p:spPr/>
        <p:txBody>
          <a:bodyPr/>
          <a:lstStyle/>
          <a:p>
            <a:r>
              <a:rPr lang="pt-PT" dirty="0" smtClean="0"/>
              <a:t>Docente: </a:t>
            </a:r>
            <a:r>
              <a:rPr lang="pt-PT" dirty="0" err="1" smtClean="0"/>
              <a:t>Juma</a:t>
            </a:r>
            <a:r>
              <a:rPr lang="pt-PT" dirty="0" smtClean="0"/>
              <a:t> </a:t>
            </a:r>
            <a:r>
              <a:rPr lang="pt-PT" dirty="0" err="1" smtClean="0"/>
              <a:t>Mussa</a:t>
            </a:r>
            <a:r>
              <a:rPr lang="pt-PT" dirty="0" smtClean="0"/>
              <a:t> (MSC)</a:t>
            </a:r>
            <a:r>
              <a:rPr lang="x-none" dirty="0" smtClean="0"/>
              <a:t> e (MBA)</a:t>
            </a:r>
            <a:endParaRPr lang="pt-PT" dirty="0"/>
          </a:p>
        </p:txBody>
      </p:sp>
      <p:sp>
        <p:nvSpPr>
          <p:cNvPr id="6" name="Slide Number Placeholder 5"/>
          <p:cNvSpPr>
            <a:spLocks noGrp="1"/>
          </p:cNvSpPr>
          <p:nvPr>
            <p:ph type="sldNum" sz="quarter" idx="12"/>
          </p:nvPr>
        </p:nvSpPr>
        <p:spPr/>
        <p:txBody>
          <a:bodyPr/>
          <a:lstStyle/>
          <a:p>
            <a:fld id="{3DAAAB89-0D0A-448B-9984-A7B2CA7EDC1A}" type="slidenum">
              <a:rPr lang="pt-PT" smtClean="0"/>
              <a:t>13</a:t>
            </a:fld>
            <a:endParaRPr lang="pt-PT"/>
          </a:p>
        </p:txBody>
      </p:sp>
    </p:spTree>
    <p:extLst>
      <p:ext uri="{BB962C8B-B14F-4D97-AF65-F5344CB8AC3E}">
        <p14:creationId xmlns:p14="http://schemas.microsoft.com/office/powerpoint/2010/main" val="21490142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solidFill>
                  <a:schemeClr val="tx1"/>
                </a:solidFill>
              </a:rPr>
              <a:t>3. </a:t>
            </a:r>
            <a:r>
              <a:rPr lang="pt-PT" dirty="0">
                <a:solidFill>
                  <a:schemeClr val="tx1"/>
                </a:solidFill>
              </a:rPr>
              <a:t>Comparar as principais atitudes no trabalho</a:t>
            </a:r>
            <a:endParaRPr lang="pt-PT" dirty="0"/>
          </a:p>
        </p:txBody>
      </p:sp>
      <p:sp>
        <p:nvSpPr>
          <p:cNvPr id="3" name="Content Placeholder 2"/>
          <p:cNvSpPr>
            <a:spLocks noGrp="1"/>
          </p:cNvSpPr>
          <p:nvPr>
            <p:ph idx="1"/>
          </p:nvPr>
        </p:nvSpPr>
        <p:spPr/>
        <p:txBody>
          <a:bodyPr>
            <a:normAutofit/>
          </a:bodyPr>
          <a:lstStyle/>
          <a:p>
            <a:pPr marL="0" indent="0" algn="just">
              <a:lnSpc>
                <a:spcPct val="150000"/>
              </a:lnSpc>
              <a:buNone/>
            </a:pPr>
            <a:r>
              <a:rPr lang="pt-PT" altLang="pt-PT" sz="2800" dirty="0">
                <a:latin typeface="Garamond" panose="02020404030301010803" pitchFamily="18" charset="0"/>
              </a:rPr>
              <a:t>Os </a:t>
            </a:r>
            <a:r>
              <a:rPr lang="pt-PT" altLang="pt-PT" sz="2800" dirty="0" smtClean="0">
                <a:latin typeface="Garamond" panose="02020404030301010803" pitchFamily="18" charset="0"/>
              </a:rPr>
              <a:t>comprometimento </a:t>
            </a:r>
            <a:r>
              <a:rPr lang="pt-PT" altLang="pt-PT" sz="2800" dirty="0">
                <a:latin typeface="Garamond" panose="02020404030301010803" pitchFamily="18" charset="0"/>
              </a:rPr>
              <a:t>afectivos e normativos criam uma aliança forte com o trabalhador que pode ter impacto no desempenho enquanto que o </a:t>
            </a:r>
            <a:r>
              <a:rPr lang="pt-PT" altLang="pt-PT" sz="2800" dirty="0" smtClean="0">
                <a:latin typeface="Garamond" panose="02020404030301010803" pitchFamily="18" charset="0"/>
              </a:rPr>
              <a:t>comprometimento </a:t>
            </a:r>
            <a:r>
              <a:rPr lang="pt-PT" altLang="pt-PT" sz="2800" dirty="0">
                <a:latin typeface="Garamond" panose="02020404030301010803" pitchFamily="18" charset="0"/>
              </a:rPr>
              <a:t>instrumental a ligação deve ao salário. No dia que o trabalhador tiver uma melhor oferta no mercado de trabalho pode demitir-se.</a:t>
            </a:r>
          </a:p>
          <a:p>
            <a:pPr algn="just">
              <a:lnSpc>
                <a:spcPct val="150000"/>
              </a:lnSpc>
            </a:pPr>
            <a:endParaRPr lang="pt-PT" sz="2800" dirty="0">
              <a:latin typeface="Garamond" panose="02020404030301010803" pitchFamily="18" charset="0"/>
            </a:endParaRPr>
          </a:p>
        </p:txBody>
      </p:sp>
      <p:sp>
        <p:nvSpPr>
          <p:cNvPr id="4" name="Date Placeholder 3"/>
          <p:cNvSpPr>
            <a:spLocks noGrp="1"/>
          </p:cNvSpPr>
          <p:nvPr>
            <p:ph type="dt" sz="half" idx="10"/>
          </p:nvPr>
        </p:nvSpPr>
        <p:spPr/>
        <p:txBody>
          <a:bodyPr/>
          <a:lstStyle/>
          <a:p>
            <a:r>
              <a:rPr lang="pt-PT" smtClean="0"/>
              <a:t>30-07-2023</a:t>
            </a:r>
            <a:endParaRPr lang="pt-PT"/>
          </a:p>
        </p:txBody>
      </p:sp>
      <p:sp>
        <p:nvSpPr>
          <p:cNvPr id="5" name="Footer Placeholder 4"/>
          <p:cNvSpPr>
            <a:spLocks noGrp="1"/>
          </p:cNvSpPr>
          <p:nvPr>
            <p:ph type="ftr" sz="quarter" idx="11"/>
          </p:nvPr>
        </p:nvSpPr>
        <p:spPr/>
        <p:txBody>
          <a:bodyPr/>
          <a:lstStyle/>
          <a:p>
            <a:r>
              <a:rPr lang="pt-PT" dirty="0" smtClean="0"/>
              <a:t>Docente: </a:t>
            </a:r>
            <a:r>
              <a:rPr lang="pt-PT" dirty="0" err="1" smtClean="0"/>
              <a:t>Juma</a:t>
            </a:r>
            <a:r>
              <a:rPr lang="pt-PT" dirty="0" smtClean="0"/>
              <a:t> </a:t>
            </a:r>
            <a:r>
              <a:rPr lang="pt-PT" dirty="0" err="1" smtClean="0"/>
              <a:t>Mussa</a:t>
            </a:r>
            <a:r>
              <a:rPr lang="pt-PT" dirty="0" smtClean="0"/>
              <a:t> (MSC)</a:t>
            </a:r>
            <a:r>
              <a:rPr lang="x-none" dirty="0" smtClean="0"/>
              <a:t> e Diogo Mutemba (MBA)</a:t>
            </a:r>
            <a:endParaRPr lang="pt-PT" dirty="0"/>
          </a:p>
        </p:txBody>
      </p:sp>
      <p:sp>
        <p:nvSpPr>
          <p:cNvPr id="6" name="Slide Number Placeholder 5"/>
          <p:cNvSpPr>
            <a:spLocks noGrp="1"/>
          </p:cNvSpPr>
          <p:nvPr>
            <p:ph type="sldNum" sz="quarter" idx="12"/>
          </p:nvPr>
        </p:nvSpPr>
        <p:spPr/>
        <p:txBody>
          <a:bodyPr/>
          <a:lstStyle/>
          <a:p>
            <a:fld id="{3DAAAB89-0D0A-448B-9984-A7B2CA7EDC1A}" type="slidenum">
              <a:rPr lang="pt-PT" smtClean="0"/>
              <a:t>14</a:t>
            </a:fld>
            <a:endParaRPr lang="pt-PT"/>
          </a:p>
        </p:txBody>
      </p:sp>
    </p:spTree>
    <p:extLst>
      <p:ext uri="{BB962C8B-B14F-4D97-AF65-F5344CB8AC3E}">
        <p14:creationId xmlns:p14="http://schemas.microsoft.com/office/powerpoint/2010/main" val="39949276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x-none" dirty="0" smtClean="0"/>
              <a:t/>
            </a:r>
            <a:br>
              <a:rPr lang="x-none" dirty="0" smtClean="0"/>
            </a:br>
            <a:r>
              <a:rPr lang="x-none" dirty="0" smtClean="0">
                <a:solidFill>
                  <a:schemeClr val="tx1"/>
                </a:solidFill>
              </a:rPr>
              <a:t>4. </a:t>
            </a:r>
            <a:r>
              <a:rPr lang="pt-PT" dirty="0" smtClean="0">
                <a:solidFill>
                  <a:schemeClr val="tx1"/>
                </a:solidFill>
              </a:rPr>
              <a:t>Definir </a:t>
            </a:r>
            <a:r>
              <a:rPr lang="pt-PT" dirty="0">
                <a:solidFill>
                  <a:schemeClr val="tx1"/>
                </a:solidFill>
              </a:rPr>
              <a:t>satisfação no </a:t>
            </a:r>
            <a:r>
              <a:rPr lang="pt-PT" dirty="0" smtClean="0">
                <a:solidFill>
                  <a:schemeClr val="tx1"/>
                </a:solidFill>
              </a:rPr>
              <a:t>trabalho</a:t>
            </a:r>
            <a:r>
              <a:rPr lang="pt-PT" dirty="0">
                <a:solidFill>
                  <a:schemeClr val="tx1"/>
                </a:solidFill>
              </a:rPr>
              <a:t/>
            </a:r>
            <a:br>
              <a:rPr lang="pt-PT" dirty="0">
                <a:solidFill>
                  <a:schemeClr val="tx1"/>
                </a:solidFill>
              </a:rPr>
            </a:br>
            <a:endParaRPr lang="pt-PT" dirty="0">
              <a:solidFill>
                <a:schemeClr val="tx1"/>
              </a:solidFill>
            </a:endParaRPr>
          </a:p>
        </p:txBody>
      </p:sp>
      <p:sp>
        <p:nvSpPr>
          <p:cNvPr id="3" name="Content Placeholder 2"/>
          <p:cNvSpPr>
            <a:spLocks noGrp="1"/>
          </p:cNvSpPr>
          <p:nvPr>
            <p:ph idx="1"/>
          </p:nvPr>
        </p:nvSpPr>
        <p:spPr>
          <a:xfrm>
            <a:off x="609599" y="1600200"/>
            <a:ext cx="11380839" cy="4876800"/>
          </a:xfrm>
        </p:spPr>
        <p:txBody>
          <a:bodyPr>
            <a:normAutofit fontScale="70000" lnSpcReduction="20000"/>
          </a:bodyPr>
          <a:lstStyle/>
          <a:p>
            <a:pPr marL="0" indent="0">
              <a:buNone/>
            </a:pPr>
            <a:r>
              <a:rPr lang="x-none" sz="4600" dirty="0" smtClean="0">
                <a:solidFill>
                  <a:srgbClr val="00B050"/>
                </a:solidFill>
                <a:latin typeface="Garamond" panose="02020404030301010803" pitchFamily="18" charset="0"/>
              </a:rPr>
              <a:t>4. S</a:t>
            </a:r>
            <a:r>
              <a:rPr lang="pt-PT" sz="4600" dirty="0" err="1" smtClean="0">
                <a:solidFill>
                  <a:srgbClr val="00B050"/>
                </a:solidFill>
                <a:latin typeface="Garamond" panose="02020404030301010803" pitchFamily="18" charset="0"/>
              </a:rPr>
              <a:t>atisfação</a:t>
            </a:r>
            <a:r>
              <a:rPr lang="pt-PT" sz="4600" dirty="0" smtClean="0">
                <a:solidFill>
                  <a:srgbClr val="00B050"/>
                </a:solidFill>
                <a:latin typeface="Garamond" panose="02020404030301010803" pitchFamily="18" charset="0"/>
              </a:rPr>
              <a:t> </a:t>
            </a:r>
            <a:r>
              <a:rPr lang="pt-PT" sz="4600" dirty="0">
                <a:solidFill>
                  <a:srgbClr val="00B050"/>
                </a:solidFill>
                <a:latin typeface="Garamond" panose="02020404030301010803" pitchFamily="18" charset="0"/>
              </a:rPr>
              <a:t>no </a:t>
            </a:r>
            <a:r>
              <a:rPr lang="x-none" sz="4600" dirty="0" smtClean="0">
                <a:solidFill>
                  <a:srgbClr val="00B050"/>
                </a:solidFill>
                <a:latin typeface="Garamond" panose="02020404030301010803" pitchFamily="18" charset="0"/>
              </a:rPr>
              <a:t>T</a:t>
            </a:r>
            <a:r>
              <a:rPr lang="pt-PT" sz="4600" dirty="0" err="1" smtClean="0">
                <a:solidFill>
                  <a:srgbClr val="00B050"/>
                </a:solidFill>
                <a:latin typeface="Garamond" panose="02020404030301010803" pitchFamily="18" charset="0"/>
              </a:rPr>
              <a:t>rabalho</a:t>
            </a:r>
            <a:endParaRPr lang="x-none" sz="4600" dirty="0">
              <a:solidFill>
                <a:srgbClr val="00B050"/>
              </a:solidFill>
              <a:latin typeface="Garamond" panose="02020404030301010803" pitchFamily="18" charset="0"/>
            </a:endParaRPr>
          </a:p>
          <a:p>
            <a:pPr marL="0" indent="0">
              <a:buNone/>
            </a:pPr>
            <a:endParaRPr lang="pt-PT" altLang="pt-PT" sz="3200" b="1" dirty="0">
              <a:latin typeface="Garamond" panose="02020404030301010803" pitchFamily="18" charset="0"/>
            </a:endParaRPr>
          </a:p>
          <a:p>
            <a:pPr marL="0" indent="0" algn="just">
              <a:buFont typeface="Wingdings" panose="05000000000000000000" pitchFamily="2" charset="2"/>
              <a:buNone/>
            </a:pPr>
            <a:r>
              <a:rPr lang="pt-PT" altLang="pt-PT" sz="3200" dirty="0">
                <a:latin typeface="Garamond" panose="02020404030301010803" pitchFamily="18" charset="0"/>
              </a:rPr>
              <a:t>Como medimos a satisfação no trabalho e porquê alguns funcionários têm um alto nível de satisfação e outros não têm? </a:t>
            </a:r>
          </a:p>
          <a:p>
            <a:pPr marL="0" indent="0" algn="just">
              <a:buFont typeface="Wingdings" panose="05000000000000000000" pitchFamily="2" charset="2"/>
              <a:buNone/>
            </a:pPr>
            <a:endParaRPr lang="pt-PT" altLang="pt-PT" sz="3200" dirty="0">
              <a:latin typeface="Garamond" panose="02020404030301010803" pitchFamily="18" charset="0"/>
            </a:endParaRPr>
          </a:p>
          <a:p>
            <a:pPr marL="0" indent="0" algn="just">
              <a:buFont typeface="Wingdings" panose="05000000000000000000" pitchFamily="2" charset="2"/>
              <a:buNone/>
            </a:pPr>
            <a:r>
              <a:rPr lang="pt-PT" altLang="pt-PT" sz="3200" b="1" dirty="0">
                <a:latin typeface="Garamond" panose="02020404030301010803" pitchFamily="18" charset="0"/>
              </a:rPr>
              <a:t>4.1. Como mensurar a satisfação no trabalho?</a:t>
            </a:r>
          </a:p>
          <a:p>
            <a:pPr marL="0" indent="0" algn="just">
              <a:lnSpc>
                <a:spcPct val="120000"/>
              </a:lnSpc>
              <a:buFont typeface="Wingdings" panose="05000000000000000000" pitchFamily="2" charset="2"/>
              <a:buNone/>
            </a:pPr>
            <a:r>
              <a:rPr lang="pt-PT" altLang="pt-PT" sz="3200" dirty="0">
                <a:latin typeface="Garamond" panose="02020404030301010803" pitchFamily="18" charset="0"/>
              </a:rPr>
              <a:t>Podem ser usados dois métodos para mensurar a satisfação no trabalho.</a:t>
            </a:r>
          </a:p>
          <a:p>
            <a:pPr marL="0" indent="0" algn="just">
              <a:lnSpc>
                <a:spcPct val="120000"/>
              </a:lnSpc>
              <a:buFont typeface="Wingdings" panose="05000000000000000000" pitchFamily="2" charset="2"/>
              <a:buNone/>
            </a:pPr>
            <a:r>
              <a:rPr lang="pt-PT" altLang="pt-PT" sz="3200" dirty="0">
                <a:latin typeface="Garamond" panose="02020404030301010803" pitchFamily="18" charset="0"/>
              </a:rPr>
              <a:t>Um método seria perguntar os trabalhadores, numa escala de 1 a 5 para avaliar a sua satisfação que iria de extremo “extremamente insatisfeito ao outro extremo extremamente satisfeito</a:t>
            </a:r>
            <a:r>
              <a:rPr lang="pt-PT" altLang="pt-PT" sz="3200" dirty="0" smtClean="0">
                <a:latin typeface="Garamond" panose="02020404030301010803" pitchFamily="18" charset="0"/>
              </a:rPr>
              <a:t>.</a:t>
            </a:r>
            <a:endParaRPr lang="x-none" altLang="pt-PT" sz="3200" dirty="0" smtClean="0">
              <a:latin typeface="Garamond" panose="02020404030301010803" pitchFamily="18" charset="0"/>
            </a:endParaRPr>
          </a:p>
          <a:p>
            <a:pPr marL="0" indent="0" algn="just">
              <a:lnSpc>
                <a:spcPct val="120000"/>
              </a:lnSpc>
              <a:buFont typeface="Wingdings" panose="05000000000000000000" pitchFamily="2" charset="2"/>
              <a:buNone/>
            </a:pPr>
            <a:endParaRPr lang="x-none" altLang="pt-PT" sz="3200" dirty="0" smtClean="0">
              <a:latin typeface="Garamond" panose="02020404030301010803" pitchFamily="18" charset="0"/>
            </a:endParaRPr>
          </a:p>
          <a:p>
            <a:pPr marL="0" indent="0" algn="just">
              <a:lnSpc>
                <a:spcPct val="120000"/>
              </a:lnSpc>
              <a:buFont typeface="Wingdings" panose="05000000000000000000" pitchFamily="2" charset="2"/>
              <a:buNone/>
            </a:pPr>
            <a:r>
              <a:rPr lang="pt-PT" altLang="pt-PT" sz="3200" dirty="0" smtClean="0">
                <a:latin typeface="Garamond" panose="02020404030301010803" pitchFamily="18" charset="0"/>
              </a:rPr>
              <a:t>O </a:t>
            </a:r>
            <a:r>
              <a:rPr lang="pt-PT" altLang="pt-PT" sz="3200" dirty="0">
                <a:latin typeface="Garamond" panose="02020404030301010803" pitchFamily="18" charset="0"/>
              </a:rPr>
              <a:t>segundo método, que seria o somatório das facetas de trabalho. Este identifica elementos chaves de trabalho, como natureza de trabalho, supervisão, remuneração, oportunidades de promoções e relações com os colegas.</a:t>
            </a:r>
          </a:p>
          <a:p>
            <a:pPr marL="0" indent="0">
              <a:buNone/>
            </a:pPr>
            <a:endParaRPr lang="pt-PT" sz="3200" dirty="0">
              <a:solidFill>
                <a:srgbClr val="00B050"/>
              </a:solidFill>
              <a:latin typeface="Garamond" panose="02020404030301010803" pitchFamily="18" charset="0"/>
            </a:endParaRPr>
          </a:p>
          <a:p>
            <a:pPr marL="0" indent="0">
              <a:buNone/>
            </a:pPr>
            <a:endParaRPr lang="pt-PT" dirty="0">
              <a:latin typeface="Garamond" panose="02020404030301010803" pitchFamily="18" charset="0"/>
            </a:endParaRPr>
          </a:p>
        </p:txBody>
      </p:sp>
      <p:sp>
        <p:nvSpPr>
          <p:cNvPr id="4" name="Date Placeholder 3"/>
          <p:cNvSpPr>
            <a:spLocks noGrp="1"/>
          </p:cNvSpPr>
          <p:nvPr>
            <p:ph type="dt" sz="half" idx="10"/>
          </p:nvPr>
        </p:nvSpPr>
        <p:spPr/>
        <p:txBody>
          <a:bodyPr/>
          <a:lstStyle/>
          <a:p>
            <a:r>
              <a:rPr lang="pt-PT" smtClean="0"/>
              <a:t>30-07-2023</a:t>
            </a:r>
            <a:endParaRPr lang="pt-PT"/>
          </a:p>
        </p:txBody>
      </p:sp>
      <p:sp>
        <p:nvSpPr>
          <p:cNvPr id="5" name="Footer Placeholder 4"/>
          <p:cNvSpPr>
            <a:spLocks noGrp="1"/>
          </p:cNvSpPr>
          <p:nvPr>
            <p:ph type="ftr" sz="quarter" idx="11"/>
          </p:nvPr>
        </p:nvSpPr>
        <p:spPr/>
        <p:txBody>
          <a:bodyPr/>
          <a:lstStyle/>
          <a:p>
            <a:r>
              <a:rPr lang="pt-PT" dirty="0" smtClean="0"/>
              <a:t>Docente: </a:t>
            </a:r>
            <a:r>
              <a:rPr lang="pt-PT" dirty="0" err="1" smtClean="0"/>
              <a:t>Juma</a:t>
            </a:r>
            <a:r>
              <a:rPr lang="pt-PT" dirty="0" smtClean="0"/>
              <a:t> </a:t>
            </a:r>
            <a:r>
              <a:rPr lang="pt-PT" dirty="0" err="1" smtClean="0"/>
              <a:t>Mussa</a:t>
            </a:r>
            <a:r>
              <a:rPr lang="pt-PT" dirty="0" smtClean="0"/>
              <a:t> (MSC)</a:t>
            </a:r>
            <a:r>
              <a:rPr lang="x-none" dirty="0" smtClean="0"/>
              <a:t> e Diogo Mutemba (MBA)</a:t>
            </a:r>
            <a:endParaRPr lang="pt-PT" dirty="0"/>
          </a:p>
        </p:txBody>
      </p:sp>
      <p:sp>
        <p:nvSpPr>
          <p:cNvPr id="6" name="Slide Number Placeholder 5"/>
          <p:cNvSpPr>
            <a:spLocks noGrp="1"/>
          </p:cNvSpPr>
          <p:nvPr>
            <p:ph type="sldNum" sz="quarter" idx="12"/>
          </p:nvPr>
        </p:nvSpPr>
        <p:spPr/>
        <p:txBody>
          <a:bodyPr/>
          <a:lstStyle/>
          <a:p>
            <a:fld id="{3DAAAB89-0D0A-448B-9984-A7B2CA7EDC1A}" type="slidenum">
              <a:rPr lang="pt-PT" smtClean="0"/>
              <a:t>15</a:t>
            </a:fld>
            <a:endParaRPr lang="pt-PT"/>
          </a:p>
        </p:txBody>
      </p:sp>
    </p:spTree>
    <p:extLst>
      <p:ext uri="{BB962C8B-B14F-4D97-AF65-F5344CB8AC3E}">
        <p14:creationId xmlns:p14="http://schemas.microsoft.com/office/powerpoint/2010/main" val="24128182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solidFill>
                  <a:schemeClr val="tx1"/>
                </a:solidFill>
              </a:rPr>
              <a:t>4. </a:t>
            </a:r>
            <a:r>
              <a:rPr lang="pt-PT" dirty="0">
                <a:solidFill>
                  <a:schemeClr val="tx1"/>
                </a:solidFill>
              </a:rPr>
              <a:t>Definir satisfação no trabalho</a:t>
            </a:r>
            <a:endParaRPr lang="pt-PT" dirty="0"/>
          </a:p>
        </p:txBody>
      </p:sp>
      <p:sp>
        <p:nvSpPr>
          <p:cNvPr id="3" name="Content Placeholder 2"/>
          <p:cNvSpPr>
            <a:spLocks noGrp="1"/>
          </p:cNvSpPr>
          <p:nvPr>
            <p:ph idx="1"/>
          </p:nvPr>
        </p:nvSpPr>
        <p:spPr/>
        <p:txBody>
          <a:bodyPr/>
          <a:lstStyle/>
          <a:p>
            <a:pPr marL="0" indent="0">
              <a:buFont typeface="Wingdings" panose="05000000000000000000" pitchFamily="2" charset="2"/>
              <a:buNone/>
            </a:pPr>
            <a:r>
              <a:rPr lang="pt-PT" altLang="pt-PT" b="1" dirty="0">
                <a:latin typeface="Garamond" panose="02020404030301010803" pitchFamily="18" charset="0"/>
              </a:rPr>
              <a:t>4.</a:t>
            </a:r>
            <a:r>
              <a:rPr lang="x-none" altLang="pt-PT" b="1" dirty="0">
                <a:latin typeface="Garamond" panose="02020404030301010803" pitchFamily="18" charset="0"/>
              </a:rPr>
              <a:t>2</a:t>
            </a:r>
            <a:r>
              <a:rPr lang="pt-PT" altLang="pt-PT" b="1" dirty="0">
                <a:latin typeface="Garamond" panose="02020404030301010803" pitchFamily="18" charset="0"/>
              </a:rPr>
              <a:t>. O que causa satisfação no trabalho</a:t>
            </a:r>
            <a:r>
              <a:rPr lang="pt-PT" altLang="pt-PT" b="1" dirty="0" smtClean="0">
                <a:latin typeface="Garamond" panose="02020404030301010803" pitchFamily="18" charset="0"/>
              </a:rPr>
              <a:t>?</a:t>
            </a:r>
            <a:endParaRPr lang="x-none" altLang="pt-PT" b="1" dirty="0" smtClean="0">
              <a:latin typeface="Garamond" panose="02020404030301010803" pitchFamily="18" charset="0"/>
            </a:endParaRPr>
          </a:p>
          <a:p>
            <a:pPr marL="0" indent="0">
              <a:buFont typeface="Wingdings" panose="05000000000000000000" pitchFamily="2" charset="2"/>
              <a:buNone/>
            </a:pPr>
            <a:endParaRPr lang="pt-PT" altLang="pt-PT" b="1" dirty="0">
              <a:latin typeface="Garamond" panose="02020404030301010803" pitchFamily="18" charset="0"/>
            </a:endParaRPr>
          </a:p>
          <a:p>
            <a:pPr marL="0" indent="0" algn="just">
              <a:lnSpc>
                <a:spcPct val="150000"/>
              </a:lnSpc>
              <a:buFont typeface="Wingdings" panose="05000000000000000000" pitchFamily="2" charset="2"/>
              <a:buNone/>
            </a:pPr>
            <a:r>
              <a:rPr lang="pt-PT" altLang="pt-PT" dirty="0">
                <a:latin typeface="Garamond" panose="02020404030301010803" pitchFamily="18" charset="0"/>
              </a:rPr>
              <a:t>Não temos uma resposta exacta desta pergunta porque a satisfação no trabalho varia de uma pessoa para outra. No entanto, factores como Condições físicas de local de trabalho, colegas, flexibilidade de horário, plano de reforma, remuneração, trabalho em si, promoção, estilo de supervisão, têm impacto na satisfação do trabalho.</a:t>
            </a:r>
          </a:p>
          <a:p>
            <a:pPr>
              <a:lnSpc>
                <a:spcPct val="150000"/>
              </a:lnSpc>
            </a:pPr>
            <a:endParaRPr lang="pt-PT" dirty="0"/>
          </a:p>
        </p:txBody>
      </p:sp>
      <p:sp>
        <p:nvSpPr>
          <p:cNvPr id="4" name="Date Placeholder 3"/>
          <p:cNvSpPr>
            <a:spLocks noGrp="1"/>
          </p:cNvSpPr>
          <p:nvPr>
            <p:ph type="dt" sz="half" idx="10"/>
          </p:nvPr>
        </p:nvSpPr>
        <p:spPr/>
        <p:txBody>
          <a:bodyPr/>
          <a:lstStyle/>
          <a:p>
            <a:r>
              <a:rPr lang="pt-PT" smtClean="0"/>
              <a:t>30-07-2023</a:t>
            </a:r>
            <a:endParaRPr lang="pt-PT"/>
          </a:p>
        </p:txBody>
      </p:sp>
      <p:sp>
        <p:nvSpPr>
          <p:cNvPr id="5" name="Footer Placeholder 4"/>
          <p:cNvSpPr>
            <a:spLocks noGrp="1"/>
          </p:cNvSpPr>
          <p:nvPr>
            <p:ph type="ftr" sz="quarter" idx="11"/>
          </p:nvPr>
        </p:nvSpPr>
        <p:spPr/>
        <p:txBody>
          <a:bodyPr/>
          <a:lstStyle/>
          <a:p>
            <a:r>
              <a:rPr lang="pt-PT" dirty="0" smtClean="0"/>
              <a:t>Docente: </a:t>
            </a:r>
            <a:r>
              <a:rPr lang="pt-PT" dirty="0" err="1" smtClean="0"/>
              <a:t>Juma</a:t>
            </a:r>
            <a:r>
              <a:rPr lang="pt-PT" dirty="0" smtClean="0"/>
              <a:t> </a:t>
            </a:r>
            <a:r>
              <a:rPr lang="pt-PT" dirty="0" err="1" smtClean="0"/>
              <a:t>Mussa</a:t>
            </a:r>
            <a:r>
              <a:rPr lang="pt-PT" dirty="0" smtClean="0"/>
              <a:t> (MSC)</a:t>
            </a:r>
            <a:r>
              <a:rPr lang="x-none" dirty="0" smtClean="0"/>
              <a:t> e Diogo Mutemba</a:t>
            </a:r>
            <a:endParaRPr lang="pt-PT" dirty="0"/>
          </a:p>
        </p:txBody>
      </p:sp>
      <p:sp>
        <p:nvSpPr>
          <p:cNvPr id="6" name="Slide Number Placeholder 5"/>
          <p:cNvSpPr>
            <a:spLocks noGrp="1"/>
          </p:cNvSpPr>
          <p:nvPr>
            <p:ph type="sldNum" sz="quarter" idx="12"/>
          </p:nvPr>
        </p:nvSpPr>
        <p:spPr/>
        <p:txBody>
          <a:bodyPr/>
          <a:lstStyle/>
          <a:p>
            <a:fld id="{3DAAAB89-0D0A-448B-9984-A7B2CA7EDC1A}" type="slidenum">
              <a:rPr lang="pt-PT" smtClean="0"/>
              <a:t>16</a:t>
            </a:fld>
            <a:endParaRPr lang="pt-PT"/>
          </a:p>
        </p:txBody>
      </p:sp>
    </p:spTree>
    <p:extLst>
      <p:ext uri="{BB962C8B-B14F-4D97-AF65-F5344CB8AC3E}">
        <p14:creationId xmlns:p14="http://schemas.microsoft.com/office/powerpoint/2010/main" val="5099130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solidFill>
                  <a:schemeClr val="tx1"/>
                </a:solidFill>
              </a:rPr>
              <a:t>4. </a:t>
            </a:r>
            <a:r>
              <a:rPr lang="pt-PT" dirty="0">
                <a:solidFill>
                  <a:schemeClr val="tx1"/>
                </a:solidFill>
              </a:rPr>
              <a:t>Definir satisfação no trabalho</a:t>
            </a:r>
            <a:endParaRPr lang="pt-PT" dirty="0"/>
          </a:p>
        </p:txBody>
      </p:sp>
      <p:sp>
        <p:nvSpPr>
          <p:cNvPr id="3" name="Content Placeholder 2"/>
          <p:cNvSpPr>
            <a:spLocks noGrp="1"/>
          </p:cNvSpPr>
          <p:nvPr>
            <p:ph idx="1"/>
          </p:nvPr>
        </p:nvSpPr>
        <p:spPr/>
        <p:txBody>
          <a:bodyPr>
            <a:normAutofit fontScale="92500" lnSpcReduction="10000"/>
          </a:bodyPr>
          <a:lstStyle/>
          <a:p>
            <a:pPr marL="0" indent="0" algn="just">
              <a:buFont typeface="Wingdings" panose="05000000000000000000" pitchFamily="2" charset="2"/>
              <a:buNone/>
            </a:pPr>
            <a:r>
              <a:rPr lang="pt-PT" altLang="pt-PT" b="1" dirty="0">
                <a:latin typeface="Garamond" panose="02020404030301010803" pitchFamily="18" charset="0"/>
              </a:rPr>
              <a:t>4.</a:t>
            </a:r>
            <a:r>
              <a:rPr lang="x-none" altLang="pt-PT" b="1" dirty="0">
                <a:latin typeface="Garamond" panose="02020404030301010803" pitchFamily="18" charset="0"/>
              </a:rPr>
              <a:t>3</a:t>
            </a:r>
            <a:r>
              <a:rPr lang="pt-PT" altLang="pt-PT" b="1" dirty="0">
                <a:latin typeface="Garamond" panose="02020404030301010803" pitchFamily="18" charset="0"/>
              </a:rPr>
              <a:t>. O impacto da presença de funcionários satisfeitos e insatisfeito no ambiente de Trabalho</a:t>
            </a:r>
          </a:p>
          <a:p>
            <a:pPr marL="0" indent="0" algn="just">
              <a:buFont typeface="Wingdings" panose="05000000000000000000" pitchFamily="2" charset="2"/>
              <a:buNone/>
            </a:pPr>
            <a:r>
              <a:rPr lang="pt-PT" altLang="pt-PT" b="1" dirty="0">
                <a:latin typeface="Garamond" panose="02020404030301010803" pitchFamily="18" charset="0"/>
              </a:rPr>
              <a:t>O que acontece quando os funcionários estão insatisfeitos com o trabalho?</a:t>
            </a:r>
          </a:p>
          <a:p>
            <a:pPr marL="0" indent="0" algn="just">
              <a:buFont typeface="Wingdings" panose="05000000000000000000" pitchFamily="2" charset="2"/>
              <a:buNone/>
            </a:pPr>
            <a:r>
              <a:rPr lang="pt-PT" altLang="pt-PT" dirty="0">
                <a:latin typeface="Garamond" panose="02020404030301010803" pitchFamily="18" charset="0"/>
              </a:rPr>
              <a:t>4.</a:t>
            </a:r>
            <a:r>
              <a:rPr lang="x-none" altLang="pt-PT" dirty="0">
                <a:latin typeface="Garamond" panose="02020404030301010803" pitchFamily="18" charset="0"/>
              </a:rPr>
              <a:t>3</a:t>
            </a:r>
            <a:r>
              <a:rPr lang="pt-PT" altLang="pt-PT" dirty="0">
                <a:latin typeface="Garamond" panose="02020404030301010803" pitchFamily="18" charset="0"/>
              </a:rPr>
              <a:t>.1. </a:t>
            </a:r>
            <a:r>
              <a:rPr lang="pt-PT" altLang="pt-PT" b="1" dirty="0" err="1">
                <a:latin typeface="Garamond" panose="02020404030301010803" pitchFamily="18" charset="0"/>
              </a:rPr>
              <a:t>Saida</a:t>
            </a:r>
            <a:r>
              <a:rPr lang="pt-PT" altLang="pt-PT" b="1" dirty="0">
                <a:latin typeface="Garamond" panose="02020404030301010803" pitchFamily="18" charset="0"/>
              </a:rPr>
              <a:t> </a:t>
            </a:r>
            <a:r>
              <a:rPr lang="pt-PT" altLang="pt-PT" dirty="0">
                <a:latin typeface="Garamond" panose="02020404030301010803" pitchFamily="18" charset="0"/>
              </a:rPr>
              <a:t>– Resposta a insatisfação manifesta </a:t>
            </a:r>
            <a:r>
              <a:rPr lang="pt-PT" altLang="pt-PT" dirty="0" err="1">
                <a:latin typeface="Garamond" panose="02020404030301010803" pitchFamily="18" charset="0"/>
              </a:rPr>
              <a:t>pelo</a:t>
            </a:r>
            <a:r>
              <a:rPr lang="pt-PT" altLang="pt-PT" dirty="0">
                <a:latin typeface="Garamond" panose="02020404030301010803" pitchFamily="18" charset="0"/>
              </a:rPr>
              <a:t> abandono da </a:t>
            </a:r>
            <a:r>
              <a:rPr lang="pt-PT" altLang="pt-PT" dirty="0" err="1">
                <a:latin typeface="Garamond" panose="02020404030301010803" pitchFamily="18" charset="0"/>
              </a:rPr>
              <a:t>org</a:t>
            </a:r>
            <a:r>
              <a:rPr lang="pt-PT" altLang="pt-PT" dirty="0">
                <a:latin typeface="Garamond" panose="02020404030301010803" pitchFamily="18" charset="0"/>
              </a:rPr>
              <a:t>.</a:t>
            </a:r>
          </a:p>
          <a:p>
            <a:pPr marL="0" indent="0" algn="just">
              <a:buFont typeface="Wingdings" panose="05000000000000000000" pitchFamily="2" charset="2"/>
              <a:buNone/>
            </a:pPr>
            <a:endParaRPr lang="pt-PT" altLang="pt-PT" dirty="0">
              <a:latin typeface="Garamond" panose="02020404030301010803" pitchFamily="18" charset="0"/>
            </a:endParaRPr>
          </a:p>
          <a:p>
            <a:pPr marL="0" indent="0" algn="just">
              <a:buFont typeface="Wingdings" panose="05000000000000000000" pitchFamily="2" charset="2"/>
              <a:buNone/>
            </a:pPr>
            <a:r>
              <a:rPr lang="pt-PT" altLang="pt-PT" dirty="0">
                <a:latin typeface="Garamond" panose="02020404030301010803" pitchFamily="18" charset="0"/>
              </a:rPr>
              <a:t>4.</a:t>
            </a:r>
            <a:r>
              <a:rPr lang="x-none" altLang="pt-PT" dirty="0">
                <a:latin typeface="Garamond" panose="02020404030301010803" pitchFamily="18" charset="0"/>
              </a:rPr>
              <a:t>3</a:t>
            </a:r>
            <a:r>
              <a:rPr lang="pt-PT" altLang="pt-PT" dirty="0">
                <a:latin typeface="Garamond" panose="02020404030301010803" pitchFamily="18" charset="0"/>
              </a:rPr>
              <a:t>.2. </a:t>
            </a:r>
            <a:r>
              <a:rPr lang="pt-PT" altLang="pt-PT" b="1" dirty="0">
                <a:latin typeface="Garamond" panose="02020404030301010803" pitchFamily="18" charset="0"/>
              </a:rPr>
              <a:t>Voz</a:t>
            </a:r>
            <a:r>
              <a:rPr lang="pt-PT" altLang="pt-PT" dirty="0">
                <a:latin typeface="Garamond" panose="02020404030301010803" pitchFamily="18" charset="0"/>
              </a:rPr>
              <a:t>- Resposta à insatisfação expressa por tentativas activas e construtivas de melhorar as condições de trabalho.</a:t>
            </a:r>
          </a:p>
          <a:p>
            <a:pPr marL="0" indent="0" algn="just">
              <a:buFont typeface="Wingdings" panose="05000000000000000000" pitchFamily="2" charset="2"/>
              <a:buNone/>
            </a:pPr>
            <a:endParaRPr lang="pt-PT" altLang="pt-PT" dirty="0">
              <a:latin typeface="Garamond" panose="02020404030301010803" pitchFamily="18" charset="0"/>
            </a:endParaRPr>
          </a:p>
          <a:p>
            <a:pPr marL="0" indent="0" algn="just">
              <a:buFont typeface="Wingdings" panose="05000000000000000000" pitchFamily="2" charset="2"/>
              <a:buNone/>
            </a:pPr>
            <a:r>
              <a:rPr lang="pt-PT" altLang="pt-PT" dirty="0">
                <a:latin typeface="Garamond" panose="02020404030301010803" pitchFamily="18" charset="0"/>
              </a:rPr>
              <a:t>4.</a:t>
            </a:r>
            <a:r>
              <a:rPr lang="x-none" altLang="pt-PT" dirty="0">
                <a:latin typeface="Garamond" panose="02020404030301010803" pitchFamily="18" charset="0"/>
              </a:rPr>
              <a:t>3</a:t>
            </a:r>
            <a:r>
              <a:rPr lang="pt-PT" altLang="pt-PT" dirty="0">
                <a:latin typeface="Garamond" panose="02020404030301010803" pitchFamily="18" charset="0"/>
              </a:rPr>
              <a:t>.3. </a:t>
            </a:r>
            <a:r>
              <a:rPr lang="pt-PT" altLang="pt-PT" b="1" dirty="0" err="1">
                <a:latin typeface="Garamond" panose="02020404030301010803" pitchFamily="18" charset="0"/>
              </a:rPr>
              <a:t>Lealidade</a:t>
            </a:r>
            <a:r>
              <a:rPr lang="pt-PT" altLang="pt-PT" dirty="0">
                <a:latin typeface="Garamond" panose="02020404030301010803" pitchFamily="18" charset="0"/>
              </a:rPr>
              <a:t> - Resposta à insatisfação esperando de uma forma passiva, mas optimistas que as condições melhorem.</a:t>
            </a:r>
          </a:p>
          <a:p>
            <a:pPr marL="0" indent="0" algn="just">
              <a:buFont typeface="Wingdings" panose="05000000000000000000" pitchFamily="2" charset="2"/>
              <a:buNone/>
            </a:pPr>
            <a:endParaRPr lang="pt-PT" altLang="pt-PT" dirty="0">
              <a:latin typeface="Garamond" panose="02020404030301010803" pitchFamily="18" charset="0"/>
            </a:endParaRPr>
          </a:p>
          <a:p>
            <a:pPr marL="0" indent="0" algn="just">
              <a:buFont typeface="Wingdings" panose="05000000000000000000" pitchFamily="2" charset="2"/>
              <a:buNone/>
            </a:pPr>
            <a:r>
              <a:rPr lang="pt-PT" altLang="pt-PT" dirty="0">
                <a:latin typeface="Garamond" panose="02020404030301010803" pitchFamily="18" charset="0"/>
              </a:rPr>
              <a:t>4.</a:t>
            </a:r>
            <a:r>
              <a:rPr lang="x-none" altLang="pt-PT" dirty="0">
                <a:latin typeface="Garamond" panose="02020404030301010803" pitchFamily="18" charset="0"/>
              </a:rPr>
              <a:t>3</a:t>
            </a:r>
            <a:r>
              <a:rPr lang="pt-PT" altLang="pt-PT" dirty="0">
                <a:latin typeface="Garamond" panose="02020404030301010803" pitchFamily="18" charset="0"/>
              </a:rPr>
              <a:t>.</a:t>
            </a:r>
            <a:r>
              <a:rPr lang="x-none" altLang="pt-PT" dirty="0">
                <a:latin typeface="Garamond" panose="02020404030301010803" pitchFamily="18" charset="0"/>
              </a:rPr>
              <a:t>4</a:t>
            </a:r>
            <a:r>
              <a:rPr lang="pt-PT" altLang="pt-PT" dirty="0">
                <a:latin typeface="Garamond" panose="02020404030301010803" pitchFamily="18" charset="0"/>
              </a:rPr>
              <a:t>. </a:t>
            </a:r>
            <a:r>
              <a:rPr lang="pt-PT" altLang="pt-PT" b="1" dirty="0">
                <a:latin typeface="Garamond" panose="02020404030301010803" pitchFamily="18" charset="0"/>
              </a:rPr>
              <a:t>Negligência</a:t>
            </a:r>
            <a:r>
              <a:rPr lang="pt-PT" altLang="pt-PT" dirty="0">
                <a:latin typeface="Garamond" panose="02020404030301010803" pitchFamily="18" charset="0"/>
              </a:rPr>
              <a:t> - Resposta à insatisfação que consiste em permitir que as coisas piorem, incluindo absenteísmo, atrasos </a:t>
            </a:r>
            <a:r>
              <a:rPr lang="pt-PT" altLang="pt-PT" dirty="0" err="1">
                <a:latin typeface="Garamond" panose="02020404030301010803" pitchFamily="18" charset="0"/>
              </a:rPr>
              <a:t>crônicos</a:t>
            </a:r>
            <a:r>
              <a:rPr lang="pt-PT" altLang="pt-PT" dirty="0">
                <a:latin typeface="Garamond" panose="02020404030301010803" pitchFamily="18" charset="0"/>
              </a:rPr>
              <a:t> e redução de produção.</a:t>
            </a:r>
          </a:p>
          <a:p>
            <a:pPr marL="0" indent="0">
              <a:buNone/>
            </a:pPr>
            <a:endParaRPr lang="pt-PT" dirty="0">
              <a:latin typeface="Garamond" panose="02020404030301010803" pitchFamily="18" charset="0"/>
            </a:endParaRPr>
          </a:p>
        </p:txBody>
      </p:sp>
      <p:sp>
        <p:nvSpPr>
          <p:cNvPr id="4" name="Date Placeholder 3"/>
          <p:cNvSpPr>
            <a:spLocks noGrp="1"/>
          </p:cNvSpPr>
          <p:nvPr>
            <p:ph type="dt" sz="half" idx="10"/>
          </p:nvPr>
        </p:nvSpPr>
        <p:spPr/>
        <p:txBody>
          <a:bodyPr/>
          <a:lstStyle/>
          <a:p>
            <a:r>
              <a:rPr lang="pt-PT" smtClean="0"/>
              <a:t>30-07-2023</a:t>
            </a:r>
            <a:endParaRPr lang="pt-PT"/>
          </a:p>
        </p:txBody>
      </p:sp>
      <p:sp>
        <p:nvSpPr>
          <p:cNvPr id="5" name="Footer Placeholder 4"/>
          <p:cNvSpPr>
            <a:spLocks noGrp="1"/>
          </p:cNvSpPr>
          <p:nvPr>
            <p:ph type="ftr" sz="quarter" idx="11"/>
          </p:nvPr>
        </p:nvSpPr>
        <p:spPr/>
        <p:txBody>
          <a:bodyPr/>
          <a:lstStyle/>
          <a:p>
            <a:r>
              <a:rPr lang="pt-PT" dirty="0" smtClean="0"/>
              <a:t>Docente: </a:t>
            </a:r>
            <a:r>
              <a:rPr lang="pt-PT" dirty="0" err="1" smtClean="0"/>
              <a:t>Juma</a:t>
            </a:r>
            <a:r>
              <a:rPr lang="pt-PT" dirty="0" smtClean="0"/>
              <a:t> </a:t>
            </a:r>
            <a:r>
              <a:rPr lang="pt-PT" dirty="0" err="1" smtClean="0"/>
              <a:t>Mussa</a:t>
            </a:r>
            <a:r>
              <a:rPr lang="pt-PT" dirty="0" smtClean="0"/>
              <a:t> (MSC)</a:t>
            </a:r>
            <a:r>
              <a:rPr lang="x-none" dirty="0" smtClean="0"/>
              <a:t> e Diogo Mutemba</a:t>
            </a:r>
            <a:endParaRPr lang="pt-PT" dirty="0"/>
          </a:p>
        </p:txBody>
      </p:sp>
      <p:sp>
        <p:nvSpPr>
          <p:cNvPr id="6" name="Slide Number Placeholder 5"/>
          <p:cNvSpPr>
            <a:spLocks noGrp="1"/>
          </p:cNvSpPr>
          <p:nvPr>
            <p:ph type="sldNum" sz="quarter" idx="12"/>
          </p:nvPr>
        </p:nvSpPr>
        <p:spPr/>
        <p:txBody>
          <a:bodyPr/>
          <a:lstStyle/>
          <a:p>
            <a:fld id="{3DAAAB89-0D0A-448B-9984-A7B2CA7EDC1A}" type="slidenum">
              <a:rPr lang="pt-PT" smtClean="0"/>
              <a:t>17</a:t>
            </a:fld>
            <a:endParaRPr lang="pt-PT"/>
          </a:p>
        </p:txBody>
      </p:sp>
    </p:spTree>
    <p:extLst>
      <p:ext uri="{BB962C8B-B14F-4D97-AF65-F5344CB8AC3E}">
        <p14:creationId xmlns:p14="http://schemas.microsoft.com/office/powerpoint/2010/main" val="12095130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solidFill>
                  <a:schemeClr val="tx1"/>
                </a:solidFill>
              </a:rPr>
              <a:t>4. </a:t>
            </a:r>
            <a:r>
              <a:rPr lang="pt-PT" dirty="0">
                <a:solidFill>
                  <a:schemeClr val="tx1"/>
                </a:solidFill>
              </a:rPr>
              <a:t>Definir satisfação no trabalho</a:t>
            </a:r>
            <a:endParaRPr lang="pt-PT" dirty="0"/>
          </a:p>
        </p:txBody>
      </p:sp>
      <p:sp>
        <p:nvSpPr>
          <p:cNvPr id="3" name="Content Placeholder 2"/>
          <p:cNvSpPr>
            <a:spLocks noGrp="1"/>
          </p:cNvSpPr>
          <p:nvPr>
            <p:ph idx="1"/>
          </p:nvPr>
        </p:nvSpPr>
        <p:spPr/>
        <p:txBody>
          <a:bodyPr>
            <a:normAutofit lnSpcReduction="10000"/>
          </a:bodyPr>
          <a:lstStyle/>
          <a:p>
            <a:pPr marL="0" indent="0" algn="just">
              <a:buFont typeface="Wingdings" panose="05000000000000000000" pitchFamily="2" charset="2"/>
              <a:buNone/>
            </a:pPr>
            <a:r>
              <a:rPr lang="pt-PT" altLang="pt-PT" sz="2800" b="1" dirty="0">
                <a:latin typeface="Garamond" panose="02020404030301010803" pitchFamily="18" charset="0"/>
              </a:rPr>
              <a:t>O que acontece quando os funcionários estão satisfeitos com o trabalho?</a:t>
            </a:r>
          </a:p>
          <a:p>
            <a:pPr marL="0" indent="0" algn="just">
              <a:buFont typeface="Wingdings" panose="05000000000000000000" pitchFamily="2" charset="2"/>
              <a:buNone/>
            </a:pPr>
            <a:endParaRPr lang="pt-PT" altLang="pt-PT" sz="2800" b="1" dirty="0">
              <a:latin typeface="Garamond" panose="02020404030301010803" pitchFamily="18" charset="0"/>
            </a:endParaRPr>
          </a:p>
          <a:p>
            <a:pPr marL="0" indent="0" algn="just">
              <a:buFont typeface="Wingdings" panose="05000000000000000000" pitchFamily="2" charset="2"/>
              <a:buNone/>
            </a:pPr>
            <a:r>
              <a:rPr lang="pt-PT" altLang="pt-PT" sz="2800" dirty="0" smtClean="0">
                <a:latin typeface="Garamond" panose="02020404030301010803" pitchFamily="18" charset="0"/>
              </a:rPr>
              <a:t>4.</a:t>
            </a:r>
            <a:r>
              <a:rPr lang="x-none" altLang="pt-PT" sz="2800" dirty="0" smtClean="0">
                <a:latin typeface="Garamond" panose="02020404030301010803" pitchFamily="18" charset="0"/>
              </a:rPr>
              <a:t>4</a:t>
            </a:r>
            <a:r>
              <a:rPr lang="pt-PT" altLang="pt-PT" sz="2800" dirty="0" smtClean="0">
                <a:latin typeface="Garamond" panose="02020404030301010803" pitchFamily="18" charset="0"/>
              </a:rPr>
              <a:t>.1.Satisfação </a:t>
            </a:r>
            <a:r>
              <a:rPr lang="pt-PT" altLang="pt-PT" sz="2800" dirty="0">
                <a:latin typeface="Garamond" panose="02020404030301010803" pitchFamily="18" charset="0"/>
              </a:rPr>
              <a:t>com o trabalho e o desempenho.</a:t>
            </a:r>
          </a:p>
          <a:p>
            <a:pPr marL="0" indent="0" algn="just">
              <a:buFont typeface="Wingdings" panose="05000000000000000000" pitchFamily="2" charset="2"/>
              <a:buNone/>
            </a:pPr>
            <a:r>
              <a:rPr lang="pt-PT" altLang="pt-PT" sz="2800" dirty="0" smtClean="0">
                <a:latin typeface="Garamond" panose="02020404030301010803" pitchFamily="18" charset="0"/>
              </a:rPr>
              <a:t>4.</a:t>
            </a:r>
            <a:r>
              <a:rPr lang="x-none" altLang="pt-PT" sz="2800" dirty="0" smtClean="0">
                <a:latin typeface="Garamond" panose="02020404030301010803" pitchFamily="18" charset="0"/>
              </a:rPr>
              <a:t>4</a:t>
            </a:r>
            <a:r>
              <a:rPr lang="pt-PT" altLang="pt-PT" sz="2800" dirty="0" smtClean="0">
                <a:latin typeface="Garamond" panose="02020404030301010803" pitchFamily="18" charset="0"/>
              </a:rPr>
              <a:t>.2</a:t>
            </a:r>
            <a:r>
              <a:rPr lang="pt-PT" altLang="pt-PT" sz="2800" dirty="0">
                <a:latin typeface="Garamond" panose="02020404030301010803" pitchFamily="18" charset="0"/>
              </a:rPr>
              <a:t>. Satisfação com o trabalho e o comportamento de cidadania organizacional.</a:t>
            </a:r>
          </a:p>
          <a:p>
            <a:pPr marL="0" indent="0" algn="just">
              <a:buFont typeface="Wingdings" panose="05000000000000000000" pitchFamily="2" charset="2"/>
              <a:buNone/>
            </a:pPr>
            <a:r>
              <a:rPr lang="pt-PT" altLang="pt-PT" sz="2800" dirty="0" smtClean="0">
                <a:latin typeface="Garamond" panose="02020404030301010803" pitchFamily="18" charset="0"/>
              </a:rPr>
              <a:t>4.</a:t>
            </a:r>
            <a:r>
              <a:rPr lang="x-none" altLang="pt-PT" sz="2800" dirty="0">
                <a:latin typeface="Garamond" panose="02020404030301010803" pitchFamily="18" charset="0"/>
              </a:rPr>
              <a:t>4</a:t>
            </a:r>
            <a:r>
              <a:rPr lang="pt-PT" altLang="pt-PT" sz="2800" dirty="0" smtClean="0">
                <a:latin typeface="Garamond" panose="02020404030301010803" pitchFamily="18" charset="0"/>
              </a:rPr>
              <a:t>.3</a:t>
            </a:r>
            <a:r>
              <a:rPr lang="pt-PT" altLang="pt-PT" sz="2800" dirty="0">
                <a:latin typeface="Garamond" panose="02020404030301010803" pitchFamily="18" charset="0"/>
              </a:rPr>
              <a:t>. Satisfação com o trabalho e a satisfação de clientes.</a:t>
            </a:r>
          </a:p>
          <a:p>
            <a:pPr marL="0" indent="0" algn="just">
              <a:buFont typeface="Wingdings" panose="05000000000000000000" pitchFamily="2" charset="2"/>
              <a:buNone/>
            </a:pPr>
            <a:r>
              <a:rPr lang="pt-PT" altLang="pt-PT" sz="2800" dirty="0" smtClean="0">
                <a:latin typeface="Garamond" panose="02020404030301010803" pitchFamily="18" charset="0"/>
              </a:rPr>
              <a:t>4.</a:t>
            </a:r>
            <a:r>
              <a:rPr lang="x-none" altLang="pt-PT" sz="2800" dirty="0" smtClean="0">
                <a:latin typeface="Garamond" panose="02020404030301010803" pitchFamily="18" charset="0"/>
              </a:rPr>
              <a:t>4</a:t>
            </a:r>
            <a:r>
              <a:rPr lang="pt-PT" altLang="pt-PT" sz="2800" dirty="0" smtClean="0">
                <a:latin typeface="Garamond" panose="02020404030301010803" pitchFamily="18" charset="0"/>
              </a:rPr>
              <a:t>.4</a:t>
            </a:r>
            <a:r>
              <a:rPr lang="pt-PT" altLang="pt-PT" sz="2800" dirty="0">
                <a:latin typeface="Garamond" panose="02020404030301010803" pitchFamily="18" charset="0"/>
              </a:rPr>
              <a:t>. Satisfação e absenteísmo.</a:t>
            </a:r>
          </a:p>
          <a:p>
            <a:pPr marL="0" indent="0" algn="just">
              <a:buFont typeface="Wingdings" panose="05000000000000000000" pitchFamily="2" charset="2"/>
              <a:buNone/>
            </a:pPr>
            <a:r>
              <a:rPr lang="pt-PT" altLang="pt-PT" sz="2800" dirty="0" smtClean="0">
                <a:latin typeface="Garamond" panose="02020404030301010803" pitchFamily="18" charset="0"/>
              </a:rPr>
              <a:t>4.</a:t>
            </a:r>
            <a:r>
              <a:rPr lang="x-none" altLang="pt-PT" sz="2800" dirty="0" smtClean="0">
                <a:latin typeface="Garamond" panose="02020404030301010803" pitchFamily="18" charset="0"/>
              </a:rPr>
              <a:t>4</a:t>
            </a:r>
            <a:r>
              <a:rPr lang="pt-PT" altLang="pt-PT" sz="2800" dirty="0" smtClean="0">
                <a:latin typeface="Garamond" panose="02020404030301010803" pitchFamily="18" charset="0"/>
              </a:rPr>
              <a:t>.5</a:t>
            </a:r>
            <a:r>
              <a:rPr lang="pt-PT" altLang="pt-PT" sz="2800" dirty="0">
                <a:latin typeface="Garamond" panose="02020404030301010803" pitchFamily="18" charset="0"/>
              </a:rPr>
              <a:t>. Satisfação e rotatividade.</a:t>
            </a:r>
          </a:p>
          <a:p>
            <a:pPr marL="0" indent="0" algn="just">
              <a:buFont typeface="Wingdings" panose="05000000000000000000" pitchFamily="2" charset="2"/>
              <a:buNone/>
            </a:pPr>
            <a:r>
              <a:rPr lang="pt-PT" altLang="pt-PT" sz="2800" dirty="0" smtClean="0">
                <a:latin typeface="Garamond" panose="02020404030301010803" pitchFamily="18" charset="0"/>
              </a:rPr>
              <a:t>4.</a:t>
            </a:r>
            <a:r>
              <a:rPr lang="x-none" altLang="pt-PT" sz="2800" dirty="0" smtClean="0">
                <a:latin typeface="Garamond" panose="02020404030301010803" pitchFamily="18" charset="0"/>
              </a:rPr>
              <a:t>4</a:t>
            </a:r>
            <a:r>
              <a:rPr lang="pt-PT" altLang="pt-PT" sz="2800" dirty="0" smtClean="0">
                <a:latin typeface="Garamond" panose="02020404030301010803" pitchFamily="18" charset="0"/>
              </a:rPr>
              <a:t>.6</a:t>
            </a:r>
            <a:r>
              <a:rPr lang="pt-PT" altLang="pt-PT" sz="2800" dirty="0">
                <a:latin typeface="Garamond" panose="02020404030301010803" pitchFamily="18" charset="0"/>
              </a:rPr>
              <a:t>. Satisfação no trabalho e desvio de conduta no ambiente de trabalho.</a:t>
            </a:r>
          </a:p>
          <a:p>
            <a:pPr marL="0" indent="0">
              <a:buNone/>
            </a:pPr>
            <a:endParaRPr lang="pt-PT" dirty="0"/>
          </a:p>
        </p:txBody>
      </p:sp>
      <p:sp>
        <p:nvSpPr>
          <p:cNvPr id="4" name="Date Placeholder 3"/>
          <p:cNvSpPr>
            <a:spLocks noGrp="1"/>
          </p:cNvSpPr>
          <p:nvPr>
            <p:ph type="dt" sz="half" idx="10"/>
          </p:nvPr>
        </p:nvSpPr>
        <p:spPr/>
        <p:txBody>
          <a:bodyPr/>
          <a:lstStyle/>
          <a:p>
            <a:r>
              <a:rPr lang="pt-PT" smtClean="0"/>
              <a:t>30-07-2023</a:t>
            </a:r>
            <a:endParaRPr lang="pt-PT"/>
          </a:p>
        </p:txBody>
      </p:sp>
      <p:sp>
        <p:nvSpPr>
          <p:cNvPr id="5" name="Footer Placeholder 4"/>
          <p:cNvSpPr>
            <a:spLocks noGrp="1"/>
          </p:cNvSpPr>
          <p:nvPr>
            <p:ph type="ftr" sz="quarter" idx="11"/>
          </p:nvPr>
        </p:nvSpPr>
        <p:spPr/>
        <p:txBody>
          <a:bodyPr/>
          <a:lstStyle/>
          <a:p>
            <a:r>
              <a:rPr lang="pt-PT" dirty="0" smtClean="0"/>
              <a:t>Docente: </a:t>
            </a:r>
            <a:r>
              <a:rPr lang="pt-PT" dirty="0" err="1" smtClean="0"/>
              <a:t>Juma</a:t>
            </a:r>
            <a:r>
              <a:rPr lang="pt-PT" dirty="0" smtClean="0"/>
              <a:t> </a:t>
            </a:r>
            <a:r>
              <a:rPr lang="pt-PT" dirty="0" err="1" smtClean="0"/>
              <a:t>Mussa</a:t>
            </a:r>
            <a:r>
              <a:rPr lang="pt-PT" dirty="0" smtClean="0"/>
              <a:t> (MSC)</a:t>
            </a:r>
            <a:r>
              <a:rPr lang="x-none" dirty="0" smtClean="0"/>
              <a:t> e Diogo Mutemba</a:t>
            </a:r>
            <a:endParaRPr lang="pt-PT" dirty="0"/>
          </a:p>
        </p:txBody>
      </p:sp>
      <p:sp>
        <p:nvSpPr>
          <p:cNvPr id="6" name="Slide Number Placeholder 5"/>
          <p:cNvSpPr>
            <a:spLocks noGrp="1"/>
          </p:cNvSpPr>
          <p:nvPr>
            <p:ph type="sldNum" sz="quarter" idx="12"/>
          </p:nvPr>
        </p:nvSpPr>
        <p:spPr/>
        <p:txBody>
          <a:bodyPr/>
          <a:lstStyle/>
          <a:p>
            <a:fld id="{3DAAAB89-0D0A-448B-9984-A7B2CA7EDC1A}" type="slidenum">
              <a:rPr lang="pt-PT" smtClean="0"/>
              <a:t>18</a:t>
            </a:fld>
            <a:endParaRPr lang="pt-PT"/>
          </a:p>
        </p:txBody>
      </p:sp>
    </p:spTree>
    <p:extLst>
      <p:ext uri="{BB962C8B-B14F-4D97-AF65-F5344CB8AC3E}">
        <p14:creationId xmlns:p14="http://schemas.microsoft.com/office/powerpoint/2010/main" val="16790267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62232"/>
            <a:ext cx="10972800" cy="1686232"/>
          </a:xfrm>
        </p:spPr>
        <p:txBody>
          <a:bodyPr>
            <a:normAutofit fontScale="90000"/>
          </a:bodyPr>
          <a:lstStyle/>
          <a:p>
            <a:pPr marL="342900" indent="-342900">
              <a:lnSpc>
                <a:spcPct val="200000"/>
              </a:lnSpc>
              <a:defRPr/>
            </a:pPr>
            <a:r>
              <a:rPr lang="x-none" dirty="0" smtClean="0"/>
              <a:t/>
            </a:r>
            <a:br>
              <a:rPr lang="x-none" dirty="0" smtClean="0"/>
            </a:br>
            <a:r>
              <a:rPr lang="x-none" dirty="0"/>
              <a:t/>
            </a:r>
            <a:br>
              <a:rPr lang="x-none" dirty="0"/>
            </a:br>
            <a:r>
              <a:rPr lang="x-none" sz="3100" dirty="0" smtClean="0">
                <a:solidFill>
                  <a:schemeClr val="tx1"/>
                </a:solidFill>
              </a:rPr>
              <a:t>3.</a:t>
            </a:r>
            <a:r>
              <a:rPr lang="x-none" dirty="0" smtClean="0">
                <a:solidFill>
                  <a:schemeClr val="tx1"/>
                </a:solidFill>
              </a:rPr>
              <a:t> </a:t>
            </a:r>
            <a:r>
              <a:rPr lang="pt-PT" sz="3100" dirty="0" smtClean="0">
                <a:solidFill>
                  <a:schemeClr val="tx1"/>
                </a:solidFill>
              </a:rPr>
              <a:t>Resumir </a:t>
            </a:r>
            <a:r>
              <a:rPr lang="pt-PT" sz="3100" dirty="0">
                <a:solidFill>
                  <a:schemeClr val="tx1"/>
                </a:solidFill>
              </a:rPr>
              <a:t>as principais causas de satisfação no trabalho.</a:t>
            </a:r>
            <a:br>
              <a:rPr lang="pt-PT" sz="3100" dirty="0">
                <a:solidFill>
                  <a:schemeClr val="tx1"/>
                </a:solidFill>
              </a:rPr>
            </a:br>
            <a:r>
              <a:rPr lang="x-none" sz="3100" dirty="0">
                <a:solidFill>
                  <a:schemeClr val="tx1"/>
                </a:solidFill>
                <a:latin typeface="Garamond" panose="02020404030301010803" pitchFamily="18" charset="0"/>
                <a:cs typeface="Calibri" panose="020F0502020204030204" pitchFamily="34" charset="0"/>
              </a:rPr>
              <a:t/>
            </a:r>
            <a:br>
              <a:rPr lang="x-none" sz="3100" dirty="0">
                <a:solidFill>
                  <a:schemeClr val="tx1"/>
                </a:solidFill>
                <a:latin typeface="Garamond" panose="02020404030301010803" pitchFamily="18" charset="0"/>
                <a:cs typeface="Calibri" panose="020F0502020204030204" pitchFamily="34" charset="0"/>
              </a:rPr>
            </a:br>
            <a:endParaRPr lang="pt-PT" sz="3100" dirty="0">
              <a:solidFill>
                <a:schemeClr val="tx1"/>
              </a:solidFill>
            </a:endParaRPr>
          </a:p>
        </p:txBody>
      </p:sp>
      <p:sp>
        <p:nvSpPr>
          <p:cNvPr id="3" name="Content Placeholder 2"/>
          <p:cNvSpPr>
            <a:spLocks noGrp="1"/>
          </p:cNvSpPr>
          <p:nvPr>
            <p:ph idx="1"/>
          </p:nvPr>
        </p:nvSpPr>
        <p:spPr>
          <a:xfrm>
            <a:off x="540774" y="1524000"/>
            <a:ext cx="10972800" cy="4876800"/>
          </a:xfrm>
        </p:spPr>
        <p:txBody>
          <a:bodyPr>
            <a:normAutofit/>
          </a:bodyPr>
          <a:lstStyle/>
          <a:p>
            <a:pPr marL="0" indent="0">
              <a:buFont typeface="Wingdings" panose="05000000000000000000" pitchFamily="2" charset="2"/>
              <a:buNone/>
            </a:pPr>
            <a:r>
              <a:rPr lang="pt-PT" altLang="pt-PT" b="1" dirty="0">
                <a:solidFill>
                  <a:srgbClr val="00B050"/>
                </a:solidFill>
              </a:rPr>
              <a:t>5. Implicações para os </a:t>
            </a:r>
            <a:r>
              <a:rPr lang="pt-PT" altLang="pt-PT" b="1" dirty="0" smtClean="0">
                <a:solidFill>
                  <a:srgbClr val="00B050"/>
                </a:solidFill>
              </a:rPr>
              <a:t>gestores</a:t>
            </a:r>
            <a:endParaRPr lang="x-none" altLang="pt-PT" b="1" dirty="0" smtClean="0">
              <a:solidFill>
                <a:srgbClr val="00B050"/>
              </a:solidFill>
            </a:endParaRPr>
          </a:p>
          <a:p>
            <a:pPr marL="0" indent="0">
              <a:buFont typeface="Wingdings" panose="05000000000000000000" pitchFamily="2" charset="2"/>
              <a:buNone/>
            </a:pPr>
            <a:endParaRPr lang="pt-PT" altLang="pt-PT" sz="2800" b="1" dirty="0">
              <a:solidFill>
                <a:srgbClr val="00B050"/>
              </a:solidFill>
              <a:latin typeface="Garamond" panose="02020404030301010803" pitchFamily="18" charset="0"/>
            </a:endParaRPr>
          </a:p>
          <a:p>
            <a:pPr marL="0" indent="0" algn="just">
              <a:buFont typeface="Wingdings" panose="05000000000000000000" pitchFamily="2" charset="2"/>
              <a:buNone/>
            </a:pPr>
            <a:r>
              <a:rPr lang="pt-PT" altLang="pt-PT" sz="2800" dirty="0">
                <a:latin typeface="Garamond" panose="02020404030301010803" pitchFamily="18" charset="0"/>
              </a:rPr>
              <a:t>Os gestores devem se interessar </a:t>
            </a:r>
            <a:r>
              <a:rPr lang="pt-PT" altLang="pt-PT" sz="2800" dirty="0" err="1">
                <a:latin typeface="Garamond" panose="02020404030301010803" pitchFamily="18" charset="0"/>
              </a:rPr>
              <a:t>pelas</a:t>
            </a:r>
            <a:r>
              <a:rPr lang="pt-PT" altLang="pt-PT" sz="2800" dirty="0">
                <a:latin typeface="Garamond" panose="02020404030301010803" pitchFamily="18" charset="0"/>
              </a:rPr>
              <a:t> atitudes dos seus funcionários, pois sinalizam potenciais problemas e influência o comportamento.</a:t>
            </a:r>
          </a:p>
          <a:p>
            <a:pPr marL="0" indent="0" algn="just">
              <a:buFont typeface="Wingdings" panose="05000000000000000000" pitchFamily="2" charset="2"/>
              <a:buNone/>
            </a:pPr>
            <a:endParaRPr lang="pt-PT" altLang="pt-PT" sz="2800" dirty="0">
              <a:latin typeface="Garamond" panose="02020404030301010803" pitchFamily="18" charset="0"/>
            </a:endParaRPr>
          </a:p>
          <a:p>
            <a:pPr marL="0" indent="0" algn="just">
              <a:buFont typeface="Wingdings" panose="05000000000000000000" pitchFamily="2" charset="2"/>
              <a:buNone/>
            </a:pPr>
            <a:r>
              <a:rPr lang="pt-PT" altLang="pt-PT" sz="2800" dirty="0">
                <a:latin typeface="Garamond" panose="02020404030301010803" pitchFamily="18" charset="0"/>
              </a:rPr>
              <a:t>Funcionários satisfeitos e comprometidos têm menor taxa de absenteísmo, rotatividade, baixa produção e comportamentos desviantes.</a:t>
            </a:r>
          </a:p>
          <a:p>
            <a:pPr marL="0" indent="0" algn="just">
              <a:buFont typeface="Wingdings" panose="05000000000000000000" pitchFamily="2" charset="2"/>
              <a:buNone/>
            </a:pPr>
            <a:endParaRPr lang="pt-PT" altLang="pt-PT" sz="2800" dirty="0">
              <a:latin typeface="Garamond" panose="02020404030301010803" pitchFamily="18" charset="0"/>
            </a:endParaRPr>
          </a:p>
          <a:p>
            <a:pPr marL="0" indent="0" algn="just">
              <a:buFont typeface="Wingdings" panose="05000000000000000000" pitchFamily="2" charset="2"/>
              <a:buNone/>
            </a:pPr>
            <a:r>
              <a:rPr lang="pt-PT" altLang="pt-PT" sz="2800" dirty="0">
                <a:latin typeface="Garamond" panose="02020404030301010803" pitchFamily="18" charset="0"/>
              </a:rPr>
              <a:t>Os gestores devem ter iniciativas que gerem atitudes positivas</a:t>
            </a:r>
            <a:r>
              <a:rPr lang="pt-PT" altLang="pt-PT" dirty="0"/>
              <a:t>.</a:t>
            </a:r>
          </a:p>
          <a:p>
            <a:pPr marL="0" indent="0">
              <a:buNone/>
            </a:pPr>
            <a:endParaRPr lang="pt-PT" dirty="0"/>
          </a:p>
        </p:txBody>
      </p:sp>
      <p:sp>
        <p:nvSpPr>
          <p:cNvPr id="4" name="Date Placeholder 3"/>
          <p:cNvSpPr>
            <a:spLocks noGrp="1"/>
          </p:cNvSpPr>
          <p:nvPr>
            <p:ph type="dt" sz="half" idx="10"/>
          </p:nvPr>
        </p:nvSpPr>
        <p:spPr/>
        <p:txBody>
          <a:bodyPr/>
          <a:lstStyle/>
          <a:p>
            <a:r>
              <a:rPr lang="pt-PT" smtClean="0"/>
              <a:t>30-07-2023</a:t>
            </a:r>
            <a:endParaRPr lang="pt-PT"/>
          </a:p>
        </p:txBody>
      </p:sp>
      <p:sp>
        <p:nvSpPr>
          <p:cNvPr id="5" name="Footer Placeholder 4"/>
          <p:cNvSpPr>
            <a:spLocks noGrp="1"/>
          </p:cNvSpPr>
          <p:nvPr>
            <p:ph type="ftr" sz="quarter" idx="11"/>
          </p:nvPr>
        </p:nvSpPr>
        <p:spPr/>
        <p:txBody>
          <a:bodyPr/>
          <a:lstStyle/>
          <a:p>
            <a:r>
              <a:rPr lang="pt-PT" dirty="0" smtClean="0"/>
              <a:t>Docente: </a:t>
            </a:r>
            <a:r>
              <a:rPr lang="pt-PT" dirty="0" err="1" smtClean="0"/>
              <a:t>Juma</a:t>
            </a:r>
            <a:r>
              <a:rPr lang="pt-PT" dirty="0" smtClean="0"/>
              <a:t> </a:t>
            </a:r>
            <a:r>
              <a:rPr lang="pt-PT" dirty="0" err="1" smtClean="0"/>
              <a:t>Mussa</a:t>
            </a:r>
            <a:r>
              <a:rPr lang="pt-PT" dirty="0" smtClean="0"/>
              <a:t> (MSC)</a:t>
            </a:r>
            <a:r>
              <a:rPr lang="x-none" dirty="0" smtClean="0"/>
              <a:t> e Diogo Mutemba</a:t>
            </a:r>
            <a:endParaRPr lang="pt-PT" dirty="0"/>
          </a:p>
        </p:txBody>
      </p:sp>
      <p:sp>
        <p:nvSpPr>
          <p:cNvPr id="6" name="Slide Number Placeholder 5"/>
          <p:cNvSpPr>
            <a:spLocks noGrp="1"/>
          </p:cNvSpPr>
          <p:nvPr>
            <p:ph type="sldNum" sz="quarter" idx="12"/>
          </p:nvPr>
        </p:nvSpPr>
        <p:spPr/>
        <p:txBody>
          <a:bodyPr/>
          <a:lstStyle/>
          <a:p>
            <a:fld id="{3DAAAB89-0D0A-448B-9984-A7B2CA7EDC1A}" type="slidenum">
              <a:rPr lang="pt-PT" smtClean="0"/>
              <a:t>19</a:t>
            </a:fld>
            <a:endParaRPr lang="pt-PT"/>
          </a:p>
        </p:txBody>
      </p:sp>
    </p:spTree>
    <p:extLst>
      <p:ext uri="{BB962C8B-B14F-4D97-AF65-F5344CB8AC3E}">
        <p14:creationId xmlns:p14="http://schemas.microsoft.com/office/powerpoint/2010/main" val="25435172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26696"/>
          </a:xfrm>
        </p:spPr>
        <p:txBody>
          <a:bodyPr/>
          <a:lstStyle/>
          <a:p>
            <a:r>
              <a:rPr lang="en-US" dirty="0" smtClean="0"/>
              <a:t> </a:t>
            </a:r>
            <a:r>
              <a:rPr lang="x-none" dirty="0" smtClean="0"/>
              <a:t>                               </a:t>
            </a:r>
            <a:r>
              <a:rPr lang="en-US" b="1" dirty="0" smtClean="0">
                <a:latin typeface="Garamond" panose="02020404030301010803" pitchFamily="18" charset="0"/>
              </a:rPr>
              <a:t>AULA-</a:t>
            </a:r>
            <a:r>
              <a:rPr lang="x-none" b="1" dirty="0">
                <a:latin typeface="Garamond" panose="02020404030301010803" pitchFamily="18" charset="0"/>
              </a:rPr>
              <a:t> </a:t>
            </a:r>
            <a:r>
              <a:rPr lang="x-none" b="1" dirty="0" smtClean="0">
                <a:latin typeface="Garamond" panose="02020404030301010803" pitchFamily="18" charset="0"/>
              </a:rPr>
              <a:t>3</a:t>
            </a:r>
            <a:r>
              <a:rPr lang="en-US" sz="3200" dirty="0" smtClean="0">
                <a:latin typeface="Garamond" panose="02020404030301010803" pitchFamily="18" charset="0"/>
              </a:rPr>
              <a:t>     </a:t>
            </a:r>
            <a:endParaRPr lang="pt-PT" sz="3200" dirty="0">
              <a:latin typeface="Garamond" panose="02020404030301010803" pitchFamily="18" charset="0"/>
            </a:endParaRPr>
          </a:p>
        </p:txBody>
      </p:sp>
      <p:sp>
        <p:nvSpPr>
          <p:cNvPr id="3" name="Content Placeholder 2"/>
          <p:cNvSpPr>
            <a:spLocks noGrp="1"/>
          </p:cNvSpPr>
          <p:nvPr>
            <p:ph idx="1"/>
          </p:nvPr>
        </p:nvSpPr>
        <p:spPr>
          <a:xfrm>
            <a:off x="491319" y="914400"/>
            <a:ext cx="11136573" cy="5262563"/>
          </a:xfrm>
        </p:spPr>
        <p:txBody>
          <a:bodyPr>
            <a:normAutofit/>
          </a:bodyPr>
          <a:lstStyle/>
          <a:p>
            <a:pPr marL="0" indent="0" algn="just">
              <a:buNone/>
            </a:pPr>
            <a:endParaRPr lang="pt-PT" dirty="0" smtClean="0">
              <a:latin typeface="Garamond" panose="02020404030301010803" pitchFamily="18" charset="0"/>
            </a:endParaRPr>
          </a:p>
          <a:p>
            <a:pPr marL="0" indent="0" algn="just">
              <a:buNone/>
            </a:pPr>
            <a:endParaRPr lang="x-none" dirty="0" smtClean="0">
              <a:latin typeface="Garamond" panose="02020404030301010803" pitchFamily="18" charset="0"/>
            </a:endParaRPr>
          </a:p>
          <a:p>
            <a:pPr marL="0" indent="0" algn="just">
              <a:buNone/>
            </a:pPr>
            <a:endParaRPr lang="x-none" dirty="0">
              <a:latin typeface="Garamond" panose="02020404030301010803" pitchFamily="18" charset="0"/>
            </a:endParaRPr>
          </a:p>
          <a:p>
            <a:pPr marL="0" indent="0" algn="just">
              <a:buNone/>
            </a:pPr>
            <a:endParaRPr lang="x-none" dirty="0" smtClean="0">
              <a:latin typeface="Garamond" panose="02020404030301010803" pitchFamily="18" charset="0"/>
            </a:endParaRPr>
          </a:p>
          <a:p>
            <a:pPr marL="0" indent="0" algn="just">
              <a:buNone/>
            </a:pPr>
            <a:r>
              <a:rPr lang="x-none" sz="2800" b="1" dirty="0" smtClean="0">
                <a:latin typeface="+mj-lt"/>
                <a:cs typeface="Times New Roman" panose="02020603050405020304" pitchFamily="18" charset="0"/>
              </a:rPr>
              <a:t>Sum</a:t>
            </a:r>
            <a:r>
              <a:rPr lang="pt-PT" sz="2800" b="1" dirty="0" smtClean="0">
                <a:latin typeface="+mj-lt"/>
                <a:cs typeface="Times New Roman" panose="02020603050405020304" pitchFamily="18" charset="0"/>
              </a:rPr>
              <a:t>á</a:t>
            </a:r>
            <a:r>
              <a:rPr lang="x-none" sz="2800" b="1" dirty="0" smtClean="0">
                <a:latin typeface="+mj-lt"/>
                <a:cs typeface="Times New Roman" panose="02020603050405020304" pitchFamily="18" charset="0"/>
              </a:rPr>
              <a:t>rio</a:t>
            </a:r>
            <a:r>
              <a:rPr lang="x-none" sz="4400" b="1" dirty="0" smtClean="0">
                <a:latin typeface="Garamond" panose="02020404030301010803" pitchFamily="18" charset="0"/>
                <a:cs typeface="Times New Roman" panose="02020603050405020304" pitchFamily="18" charset="0"/>
              </a:rPr>
              <a:t>: </a:t>
            </a:r>
            <a:r>
              <a:rPr lang="pt-PT" sz="4400" dirty="0">
                <a:latin typeface="Garamond" panose="02020404030301010803" pitchFamily="18" charset="0"/>
              </a:rPr>
              <a:t>Atitudes e </a:t>
            </a:r>
            <a:r>
              <a:rPr lang="x-none" sz="4400" dirty="0" smtClean="0">
                <a:latin typeface="Garamond" panose="02020404030301010803" pitchFamily="18" charset="0"/>
              </a:rPr>
              <a:t>Sa</a:t>
            </a:r>
            <a:r>
              <a:rPr lang="pt-PT" sz="4400" dirty="0" err="1" smtClean="0">
                <a:latin typeface="Garamond" panose="02020404030301010803" pitchFamily="18" charset="0"/>
              </a:rPr>
              <a:t>tisfação</a:t>
            </a:r>
            <a:r>
              <a:rPr lang="x-none" sz="4400" dirty="0" smtClean="0">
                <a:latin typeface="Garamond" panose="02020404030301010803" pitchFamily="18" charset="0"/>
              </a:rPr>
              <a:t> no Trabalho</a:t>
            </a:r>
            <a:endParaRPr lang="pt-PT" sz="4400" b="1" dirty="0">
              <a:latin typeface="Garamond" panose="02020404030301010803" pitchFamily="18" charset="0"/>
              <a:cs typeface="Times New Roman" panose="02020603050405020304" pitchFamily="18" charset="0"/>
            </a:endParaRPr>
          </a:p>
        </p:txBody>
      </p:sp>
      <p:sp>
        <p:nvSpPr>
          <p:cNvPr id="6" name="Date Placeholder 5"/>
          <p:cNvSpPr>
            <a:spLocks noGrp="1"/>
          </p:cNvSpPr>
          <p:nvPr>
            <p:ph type="dt" sz="half" idx="10"/>
          </p:nvPr>
        </p:nvSpPr>
        <p:spPr/>
        <p:txBody>
          <a:bodyPr/>
          <a:lstStyle/>
          <a:p>
            <a:r>
              <a:rPr lang="pt-PT" dirty="0" smtClean="0"/>
              <a:t>30-07-202</a:t>
            </a:r>
            <a:r>
              <a:rPr lang="x-none" dirty="0" smtClean="0"/>
              <a:t>4</a:t>
            </a:r>
            <a:endParaRPr lang="pt-PT" dirty="0"/>
          </a:p>
        </p:txBody>
      </p:sp>
      <p:sp>
        <p:nvSpPr>
          <p:cNvPr id="4" name="Footer Placeholder 3"/>
          <p:cNvSpPr>
            <a:spLocks noGrp="1"/>
          </p:cNvSpPr>
          <p:nvPr>
            <p:ph type="ftr" sz="quarter" idx="11"/>
          </p:nvPr>
        </p:nvSpPr>
        <p:spPr/>
        <p:txBody>
          <a:bodyPr/>
          <a:lstStyle/>
          <a:p>
            <a:r>
              <a:rPr lang="pt-PT" dirty="0" smtClean="0"/>
              <a:t>Docente</a:t>
            </a:r>
            <a:r>
              <a:rPr lang="x-none" dirty="0" smtClean="0"/>
              <a:t>s</a:t>
            </a:r>
            <a:r>
              <a:rPr lang="pt-PT" dirty="0" smtClean="0"/>
              <a:t>: </a:t>
            </a:r>
            <a:r>
              <a:rPr lang="pt-PT" dirty="0" err="1"/>
              <a:t>Juma</a:t>
            </a:r>
            <a:r>
              <a:rPr lang="pt-PT" dirty="0"/>
              <a:t> </a:t>
            </a:r>
            <a:r>
              <a:rPr lang="pt-PT" dirty="0" err="1" smtClean="0"/>
              <a:t>Mussa</a:t>
            </a:r>
            <a:r>
              <a:rPr lang="x-none" dirty="0" smtClean="0"/>
              <a:t> (MSC) e Diogo Mutemba</a:t>
            </a:r>
            <a:r>
              <a:rPr lang="pt-PT" dirty="0" smtClean="0"/>
              <a:t> (</a:t>
            </a:r>
            <a:r>
              <a:rPr lang="x-none" dirty="0" smtClean="0"/>
              <a:t>MBA</a:t>
            </a:r>
            <a:r>
              <a:rPr lang="pt-PT" dirty="0" smtClean="0"/>
              <a:t>)</a:t>
            </a:r>
            <a:endParaRPr lang="pt-PT" dirty="0"/>
          </a:p>
        </p:txBody>
      </p:sp>
      <p:sp>
        <p:nvSpPr>
          <p:cNvPr id="5" name="Slide Number Placeholder 4"/>
          <p:cNvSpPr>
            <a:spLocks noGrp="1"/>
          </p:cNvSpPr>
          <p:nvPr>
            <p:ph type="sldNum" sz="quarter" idx="12"/>
          </p:nvPr>
        </p:nvSpPr>
        <p:spPr/>
        <p:txBody>
          <a:bodyPr/>
          <a:lstStyle/>
          <a:p>
            <a:fld id="{3DAAAB89-0D0A-448B-9984-A7B2CA7EDC1A}" type="slidenum">
              <a:rPr lang="pt-PT" smtClean="0"/>
              <a:t>2</a:t>
            </a:fld>
            <a:endParaRPr lang="pt-PT"/>
          </a:p>
        </p:txBody>
      </p:sp>
    </p:spTree>
    <p:extLst>
      <p:ext uri="{BB962C8B-B14F-4D97-AF65-F5344CB8AC3E}">
        <p14:creationId xmlns:p14="http://schemas.microsoft.com/office/powerpoint/2010/main" val="33702480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81036"/>
          </a:xfrm>
        </p:spPr>
        <p:txBody>
          <a:bodyPr>
            <a:normAutofit fontScale="90000"/>
          </a:bodyPr>
          <a:lstStyle/>
          <a:p>
            <a:r>
              <a:rPr lang="en-US" dirty="0"/>
              <a:t> </a:t>
            </a:r>
            <a:endParaRPr lang="pt-PT" sz="3200" b="1" dirty="0">
              <a:latin typeface="Garamond" panose="02020404030301010803" pitchFamily="18" charset="0"/>
            </a:endParaRPr>
          </a:p>
        </p:txBody>
      </p:sp>
      <p:sp>
        <p:nvSpPr>
          <p:cNvPr id="3" name="Content Placeholder 2"/>
          <p:cNvSpPr>
            <a:spLocks noGrp="1"/>
          </p:cNvSpPr>
          <p:nvPr>
            <p:ph idx="1"/>
          </p:nvPr>
        </p:nvSpPr>
        <p:spPr>
          <a:xfrm>
            <a:off x="838200" y="1009934"/>
            <a:ext cx="10515600" cy="5167029"/>
          </a:xfrm>
        </p:spPr>
        <p:txBody>
          <a:bodyPr/>
          <a:lstStyle/>
          <a:p>
            <a:pPr marL="0" indent="0">
              <a:buNone/>
            </a:pPr>
            <a:endParaRPr lang="x-none" b="1" dirty="0">
              <a:latin typeface="Garamond" panose="02020404030301010803" pitchFamily="18" charset="0"/>
            </a:endParaRPr>
          </a:p>
          <a:p>
            <a:pPr marL="0" indent="0">
              <a:buNone/>
            </a:pPr>
            <a:r>
              <a:rPr lang="x-none" b="1" dirty="0" smtClean="0">
                <a:latin typeface="Garamond" panose="02020404030301010803" pitchFamily="18" charset="0"/>
              </a:rPr>
              <a:t>Biografia utilizada</a:t>
            </a:r>
          </a:p>
          <a:p>
            <a:pPr marL="0" indent="0">
              <a:buNone/>
            </a:pPr>
            <a:endParaRPr lang="x-none" b="1" dirty="0">
              <a:latin typeface="Garamond" panose="02020404030301010803" pitchFamily="18" charset="0"/>
            </a:endParaRPr>
          </a:p>
          <a:p>
            <a:pPr marL="0" indent="0">
              <a:buNone/>
            </a:pPr>
            <a:r>
              <a:rPr lang="x-none" b="1" dirty="0" smtClean="0">
                <a:latin typeface="Garamond" panose="02020404030301010803" pitchFamily="18" charset="0"/>
              </a:rPr>
              <a:t>ROBBINS, S.P. </a:t>
            </a:r>
            <a:r>
              <a:rPr lang="x-none" b="1" i="1" dirty="0" smtClean="0">
                <a:latin typeface="Garamond" panose="02020404030301010803" pitchFamily="18" charset="0"/>
              </a:rPr>
              <a:t>Comportamento Organizacional.</a:t>
            </a:r>
            <a:r>
              <a:rPr lang="en-US" b="1" i="1" dirty="0" smtClean="0">
                <a:latin typeface="Garamond" panose="02020404030301010803" pitchFamily="18" charset="0"/>
              </a:rPr>
              <a:t> </a:t>
            </a:r>
            <a:r>
              <a:rPr lang="x-none" b="1" i="1" dirty="0" smtClean="0">
                <a:latin typeface="Garamond" panose="02020404030301010803" pitchFamily="18" charset="0"/>
              </a:rPr>
              <a:t>S</a:t>
            </a:r>
            <a:r>
              <a:rPr lang="pt-PT" b="1" i="1" dirty="0" smtClean="0">
                <a:latin typeface="Garamond" panose="02020404030301010803" pitchFamily="18" charset="0"/>
              </a:rPr>
              <a:t>ã</a:t>
            </a:r>
            <a:r>
              <a:rPr lang="x-none" b="1" i="1" dirty="0" smtClean="0">
                <a:latin typeface="Garamond" panose="02020404030301010803" pitchFamily="18" charset="0"/>
              </a:rPr>
              <a:t>o Paulo: Pearson-Prentice Hall. 2009.</a:t>
            </a:r>
          </a:p>
          <a:p>
            <a:pPr marL="0" indent="0">
              <a:buNone/>
            </a:pPr>
            <a:endParaRPr lang="x-none" b="1" i="1" dirty="0">
              <a:latin typeface="Garamond" panose="02020404030301010803" pitchFamily="18" charset="0"/>
            </a:endParaRPr>
          </a:p>
          <a:p>
            <a:pPr marL="0" indent="0">
              <a:buNone/>
            </a:pPr>
            <a:r>
              <a:rPr lang="x-none" i="1" smtClean="0"/>
              <a:t>.</a:t>
            </a:r>
            <a:endParaRPr lang="pt-PT" i="1" dirty="0"/>
          </a:p>
        </p:txBody>
      </p:sp>
      <p:sp>
        <p:nvSpPr>
          <p:cNvPr id="7" name="Date Placeholder 6"/>
          <p:cNvSpPr>
            <a:spLocks noGrp="1"/>
          </p:cNvSpPr>
          <p:nvPr>
            <p:ph type="dt" sz="half" idx="10"/>
          </p:nvPr>
        </p:nvSpPr>
        <p:spPr/>
        <p:txBody>
          <a:bodyPr/>
          <a:lstStyle/>
          <a:p>
            <a:r>
              <a:rPr lang="pt-PT" dirty="0" smtClean="0"/>
              <a:t>30-07-202</a:t>
            </a:r>
            <a:r>
              <a:rPr lang="x-none" dirty="0" smtClean="0"/>
              <a:t>4</a:t>
            </a:r>
            <a:endParaRPr lang="pt-PT" dirty="0"/>
          </a:p>
        </p:txBody>
      </p:sp>
      <p:sp>
        <p:nvSpPr>
          <p:cNvPr id="5" name="Footer Placeholder 4"/>
          <p:cNvSpPr>
            <a:spLocks noGrp="1"/>
          </p:cNvSpPr>
          <p:nvPr>
            <p:ph type="ftr" sz="quarter" idx="11"/>
          </p:nvPr>
        </p:nvSpPr>
        <p:spPr/>
        <p:txBody>
          <a:bodyPr/>
          <a:lstStyle/>
          <a:p>
            <a:r>
              <a:rPr lang="pt-PT" dirty="0"/>
              <a:t>Docente: </a:t>
            </a:r>
            <a:r>
              <a:rPr lang="pt-PT" dirty="0" err="1"/>
              <a:t>Juma</a:t>
            </a:r>
            <a:r>
              <a:rPr lang="pt-PT" dirty="0"/>
              <a:t> </a:t>
            </a:r>
            <a:r>
              <a:rPr lang="pt-PT" dirty="0" err="1"/>
              <a:t>Mussa</a:t>
            </a:r>
            <a:r>
              <a:rPr lang="pt-PT" dirty="0"/>
              <a:t> (MSC</a:t>
            </a:r>
            <a:r>
              <a:rPr lang="pt-PT" dirty="0" smtClean="0"/>
              <a:t>)</a:t>
            </a:r>
            <a:r>
              <a:rPr lang="x-none" dirty="0" smtClean="0"/>
              <a:t> e Diogo Mutemba (MBA)</a:t>
            </a:r>
            <a:endParaRPr lang="pt-PT" dirty="0"/>
          </a:p>
        </p:txBody>
      </p:sp>
      <p:sp>
        <p:nvSpPr>
          <p:cNvPr id="6" name="Slide Number Placeholder 5"/>
          <p:cNvSpPr>
            <a:spLocks noGrp="1"/>
          </p:cNvSpPr>
          <p:nvPr>
            <p:ph type="sldNum" sz="quarter" idx="12"/>
          </p:nvPr>
        </p:nvSpPr>
        <p:spPr/>
        <p:txBody>
          <a:bodyPr/>
          <a:lstStyle/>
          <a:p>
            <a:fld id="{3DAAAB89-0D0A-448B-9984-A7B2CA7EDC1A}" type="slidenum">
              <a:rPr lang="pt-PT" smtClean="0"/>
              <a:t>20</a:t>
            </a:fld>
            <a:endParaRPr lang="pt-PT"/>
          </a:p>
        </p:txBody>
      </p:sp>
    </p:spTree>
    <p:extLst>
      <p:ext uri="{BB962C8B-B14F-4D97-AF65-F5344CB8AC3E}">
        <p14:creationId xmlns:p14="http://schemas.microsoft.com/office/powerpoint/2010/main" val="3999674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pt-PT" sz="3200" b="1" dirty="0">
              <a:latin typeface="Garamond" panose="02020404030301010803" pitchFamily="18" charset="0"/>
            </a:endParaRPr>
          </a:p>
        </p:txBody>
      </p:sp>
      <p:sp>
        <p:nvSpPr>
          <p:cNvPr id="3" name="Content Placeholder 2"/>
          <p:cNvSpPr>
            <a:spLocks noGrp="1"/>
          </p:cNvSpPr>
          <p:nvPr>
            <p:ph idx="1"/>
          </p:nvPr>
        </p:nvSpPr>
        <p:spPr>
          <a:xfrm>
            <a:off x="286603" y="1392072"/>
            <a:ext cx="11067197" cy="5104262"/>
          </a:xfrm>
        </p:spPr>
        <p:txBody>
          <a:bodyPr>
            <a:normAutofit/>
          </a:bodyPr>
          <a:lstStyle/>
          <a:p>
            <a:pPr marL="0" indent="0" algn="just">
              <a:buNone/>
            </a:pPr>
            <a:endParaRPr lang="x-none" sz="2400" b="0" dirty="0" smtClean="0">
              <a:latin typeface="Garamond" panose="02020404030301010803" pitchFamily="18" charset="0"/>
            </a:endParaRPr>
          </a:p>
          <a:p>
            <a:pPr marL="0" indent="0" algn="ctr">
              <a:buNone/>
            </a:pPr>
            <a:endParaRPr lang="x-none" sz="4800" dirty="0" smtClean="0">
              <a:latin typeface="Kristen ITC" panose="03050502040202030202" pitchFamily="66" charset="0"/>
            </a:endParaRPr>
          </a:p>
          <a:p>
            <a:pPr marL="0" indent="0" algn="ctr">
              <a:buNone/>
            </a:pPr>
            <a:endParaRPr lang="x-none" sz="4800" dirty="0">
              <a:latin typeface="Kristen ITC" panose="03050502040202030202" pitchFamily="66" charset="0"/>
            </a:endParaRPr>
          </a:p>
          <a:p>
            <a:pPr marL="0" indent="0" algn="ctr">
              <a:buNone/>
            </a:pPr>
            <a:endParaRPr lang="x-none" sz="4800" dirty="0" smtClean="0">
              <a:latin typeface="Kristen ITC" panose="03050502040202030202" pitchFamily="66" charset="0"/>
            </a:endParaRPr>
          </a:p>
          <a:p>
            <a:pPr marL="0" indent="0" algn="ctr">
              <a:buNone/>
            </a:pPr>
            <a:r>
              <a:rPr lang="x-none" sz="4800" dirty="0" smtClean="0">
                <a:latin typeface="Kristen ITC" panose="03050502040202030202" pitchFamily="66" charset="0"/>
              </a:rPr>
              <a:t>FIM </a:t>
            </a:r>
            <a:endParaRPr lang="x-none" sz="4800" dirty="0">
              <a:latin typeface="Kristen ITC" panose="03050502040202030202" pitchFamily="66" charset="0"/>
            </a:endParaRPr>
          </a:p>
          <a:p>
            <a:pPr marL="0" indent="0" algn="ctr">
              <a:buNone/>
            </a:pPr>
            <a:endParaRPr lang="pt-PT" sz="2400" b="0" dirty="0">
              <a:latin typeface="Ink Free" panose="03080402000500000000" pitchFamily="66" charset="0"/>
            </a:endParaRPr>
          </a:p>
        </p:txBody>
      </p:sp>
      <p:sp>
        <p:nvSpPr>
          <p:cNvPr id="6" name="Date Placeholder 5"/>
          <p:cNvSpPr>
            <a:spLocks noGrp="1"/>
          </p:cNvSpPr>
          <p:nvPr>
            <p:ph type="dt" sz="half" idx="10"/>
          </p:nvPr>
        </p:nvSpPr>
        <p:spPr/>
        <p:txBody>
          <a:bodyPr/>
          <a:lstStyle/>
          <a:p>
            <a:r>
              <a:rPr lang="pt-PT"/>
              <a:t>30-07-2023</a:t>
            </a:r>
          </a:p>
        </p:txBody>
      </p:sp>
      <p:sp>
        <p:nvSpPr>
          <p:cNvPr id="4" name="Footer Placeholder 3"/>
          <p:cNvSpPr>
            <a:spLocks noGrp="1"/>
          </p:cNvSpPr>
          <p:nvPr>
            <p:ph type="ftr" sz="quarter" idx="11"/>
          </p:nvPr>
        </p:nvSpPr>
        <p:spPr/>
        <p:txBody>
          <a:bodyPr/>
          <a:lstStyle/>
          <a:p>
            <a:r>
              <a:rPr lang="pt-PT"/>
              <a:t>Docente: Juma Mussa (MSC)</a:t>
            </a:r>
          </a:p>
        </p:txBody>
      </p:sp>
      <p:sp>
        <p:nvSpPr>
          <p:cNvPr id="5" name="Slide Number Placeholder 4"/>
          <p:cNvSpPr>
            <a:spLocks noGrp="1"/>
          </p:cNvSpPr>
          <p:nvPr>
            <p:ph type="sldNum" sz="quarter" idx="12"/>
          </p:nvPr>
        </p:nvSpPr>
        <p:spPr/>
        <p:txBody>
          <a:bodyPr/>
          <a:lstStyle/>
          <a:p>
            <a:fld id="{3DAAAB89-0D0A-448B-9984-A7B2CA7EDC1A}" type="slidenum">
              <a:rPr lang="pt-PT" smtClean="0"/>
              <a:t>21</a:t>
            </a:fld>
            <a:endParaRPr lang="pt-PT"/>
          </a:p>
        </p:txBody>
      </p:sp>
    </p:spTree>
    <p:extLst>
      <p:ext uri="{BB962C8B-B14F-4D97-AF65-F5344CB8AC3E}">
        <p14:creationId xmlns:p14="http://schemas.microsoft.com/office/powerpoint/2010/main" val="30148725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x-none" sz="2800" b="1" spc="0" dirty="0" smtClean="0">
                <a:solidFill>
                  <a:srgbClr val="292934"/>
                </a:solidFill>
                <a:latin typeface="Times New Roman" panose="02020603050405020304" pitchFamily="18" charset="0"/>
                <a:ea typeface="+mn-ea"/>
                <a:cs typeface="Times New Roman" panose="02020603050405020304" pitchFamily="18" charset="0"/>
              </a:rPr>
              <a:t>Aula </a:t>
            </a:r>
            <a:r>
              <a:rPr lang="x-none" sz="3100" b="1" spc="0" dirty="0">
                <a:solidFill>
                  <a:schemeClr val="tx1"/>
                </a:solidFill>
                <a:latin typeface="Times New Roman" panose="02020603050405020304" pitchFamily="18" charset="0"/>
                <a:ea typeface="+mn-ea"/>
                <a:cs typeface="Times New Roman" panose="02020603050405020304" pitchFamily="18" charset="0"/>
              </a:rPr>
              <a:t>3</a:t>
            </a:r>
            <a:r>
              <a:rPr lang="x-none" sz="3100" b="1" spc="0" dirty="0" smtClean="0">
                <a:solidFill>
                  <a:schemeClr val="tx1"/>
                </a:solidFill>
                <a:latin typeface="Times New Roman" panose="02020603050405020304" pitchFamily="18" charset="0"/>
                <a:ea typeface="+mn-ea"/>
                <a:cs typeface="Times New Roman" panose="02020603050405020304" pitchFamily="18" charset="0"/>
              </a:rPr>
              <a:t>: </a:t>
            </a:r>
            <a:r>
              <a:rPr lang="pt-PT" sz="3600" dirty="0">
                <a:solidFill>
                  <a:schemeClr val="tx1"/>
                </a:solidFill>
              </a:rPr>
              <a:t>Atitudes e </a:t>
            </a:r>
            <a:r>
              <a:rPr lang="x-none" sz="3600" dirty="0">
                <a:solidFill>
                  <a:schemeClr val="tx1"/>
                </a:solidFill>
              </a:rPr>
              <a:t>S</a:t>
            </a:r>
            <a:r>
              <a:rPr lang="pt-PT" sz="3600" dirty="0" err="1" smtClean="0">
                <a:solidFill>
                  <a:schemeClr val="tx1"/>
                </a:solidFill>
              </a:rPr>
              <a:t>atisfação</a:t>
            </a:r>
            <a:r>
              <a:rPr lang="x-none" sz="3600" dirty="0" smtClean="0">
                <a:solidFill>
                  <a:schemeClr val="tx1"/>
                </a:solidFill>
              </a:rPr>
              <a:t> no Trabalho</a:t>
            </a:r>
            <a:endParaRPr lang="pt-PT" sz="3600" dirty="0">
              <a:solidFill>
                <a:schemeClr val="tx1"/>
              </a:solidFill>
            </a:endParaRPr>
          </a:p>
        </p:txBody>
      </p:sp>
      <p:sp>
        <p:nvSpPr>
          <p:cNvPr id="3" name="Content Placeholder 2"/>
          <p:cNvSpPr>
            <a:spLocks noGrp="1"/>
          </p:cNvSpPr>
          <p:nvPr>
            <p:ph idx="1"/>
          </p:nvPr>
        </p:nvSpPr>
        <p:spPr/>
        <p:txBody>
          <a:bodyPr>
            <a:normAutofit/>
          </a:bodyPr>
          <a:lstStyle/>
          <a:p>
            <a:pPr marL="0" indent="0">
              <a:buFont typeface="Wingdings" panose="05000000000000000000" pitchFamily="2" charset="2"/>
              <a:buNone/>
              <a:defRPr/>
            </a:pPr>
            <a:r>
              <a:rPr lang="x-none" sz="3000" b="1" dirty="0" smtClean="0">
                <a:solidFill>
                  <a:srgbClr val="00B050"/>
                </a:solidFill>
                <a:latin typeface="Garamond" panose="02020404030301010803" pitchFamily="18" charset="0"/>
              </a:rPr>
              <a:t>Objectivo </a:t>
            </a:r>
            <a:r>
              <a:rPr lang="x-none" sz="3000" b="1" dirty="0">
                <a:solidFill>
                  <a:srgbClr val="00B050"/>
                </a:solidFill>
                <a:latin typeface="Garamond" panose="02020404030301010803" pitchFamily="18" charset="0"/>
              </a:rPr>
              <a:t>da aula</a:t>
            </a:r>
            <a:r>
              <a:rPr lang="x-none" sz="3000" b="1" dirty="0" smtClean="0">
                <a:solidFill>
                  <a:srgbClr val="00B050"/>
                </a:solidFill>
                <a:latin typeface="Garamond" panose="02020404030301010803" pitchFamily="18" charset="0"/>
              </a:rPr>
              <a:t>:</a:t>
            </a:r>
          </a:p>
          <a:p>
            <a:pPr marL="342900" indent="-342900" algn="just">
              <a:lnSpc>
                <a:spcPct val="200000"/>
              </a:lnSpc>
              <a:buClr>
                <a:schemeClr val="tx1"/>
              </a:buClr>
              <a:buFont typeface="+mj-lt"/>
              <a:buAutoNum type="arabicPeriod"/>
              <a:defRPr/>
            </a:pPr>
            <a:r>
              <a:rPr lang="x-none" dirty="0" smtClean="0"/>
              <a:t>Diferenciar </a:t>
            </a:r>
            <a:r>
              <a:rPr lang="pt-PT" dirty="0" smtClean="0"/>
              <a:t> </a:t>
            </a:r>
            <a:r>
              <a:rPr lang="pt-PT" dirty="0"/>
              <a:t>os 3 componentes de uma atitude;</a:t>
            </a:r>
          </a:p>
          <a:p>
            <a:pPr marL="342900" indent="-342900" algn="just">
              <a:lnSpc>
                <a:spcPct val="200000"/>
              </a:lnSpc>
              <a:buClr>
                <a:schemeClr val="tx1"/>
              </a:buClr>
              <a:buFont typeface="+mj-lt"/>
              <a:buAutoNum type="arabicPeriod"/>
              <a:defRPr/>
            </a:pPr>
            <a:r>
              <a:rPr lang="pt-PT" dirty="0"/>
              <a:t>Resumir a relação entre atitudes e comportamento;</a:t>
            </a:r>
          </a:p>
          <a:p>
            <a:pPr marL="342900" indent="-342900" algn="just">
              <a:lnSpc>
                <a:spcPct val="200000"/>
              </a:lnSpc>
              <a:buClr>
                <a:schemeClr val="tx1"/>
              </a:buClr>
              <a:buFont typeface="+mj-lt"/>
              <a:buAutoNum type="arabicPeriod"/>
              <a:defRPr/>
            </a:pPr>
            <a:r>
              <a:rPr lang="pt-PT" dirty="0"/>
              <a:t>Comparar as principais atitudes no trabalho,</a:t>
            </a:r>
          </a:p>
          <a:p>
            <a:pPr marL="342900" indent="-342900" algn="just">
              <a:lnSpc>
                <a:spcPct val="200000"/>
              </a:lnSpc>
              <a:buClr>
                <a:schemeClr val="tx1"/>
              </a:buClr>
              <a:buFont typeface="+mj-lt"/>
              <a:buAutoNum type="arabicPeriod"/>
              <a:defRPr/>
            </a:pPr>
            <a:r>
              <a:rPr lang="pt-PT" dirty="0"/>
              <a:t>Definir satisfação no trabalho;</a:t>
            </a:r>
          </a:p>
          <a:p>
            <a:pPr marL="342900" indent="-342900" algn="just">
              <a:lnSpc>
                <a:spcPct val="200000"/>
              </a:lnSpc>
              <a:buClr>
                <a:schemeClr val="tx1"/>
              </a:buClr>
              <a:buFont typeface="+mj-lt"/>
              <a:buAutoNum type="arabicPeriod"/>
              <a:defRPr/>
            </a:pPr>
            <a:r>
              <a:rPr lang="pt-PT" dirty="0"/>
              <a:t>Resumir as principais causas de satisfação no trabalho.</a:t>
            </a:r>
          </a:p>
          <a:p>
            <a:pPr marL="342900" indent="-342900" algn="just">
              <a:lnSpc>
                <a:spcPct val="200000"/>
              </a:lnSpc>
              <a:buFont typeface="+mj-lt"/>
              <a:buAutoNum type="arabicPeriod"/>
              <a:defRPr/>
            </a:pPr>
            <a:endParaRPr lang="x-none" sz="1600" dirty="0">
              <a:latin typeface="Garamond" panose="02020404030301010803" pitchFamily="18" charset="0"/>
              <a:cs typeface="Calibri" panose="020F0502020204030204" pitchFamily="34" charset="0"/>
            </a:endParaRPr>
          </a:p>
          <a:p>
            <a:pPr marL="0" indent="0">
              <a:buClr>
                <a:schemeClr val="tx1"/>
              </a:buClr>
              <a:buNone/>
              <a:defRPr/>
            </a:pPr>
            <a:endParaRPr lang="x-none" sz="2800" dirty="0"/>
          </a:p>
          <a:p>
            <a:pPr>
              <a:buClr>
                <a:schemeClr val="tx1"/>
              </a:buClr>
              <a:buFont typeface="Wingdings" panose="05000000000000000000" pitchFamily="2" charset="2"/>
              <a:buChar char="v"/>
              <a:defRPr/>
            </a:pPr>
            <a:endParaRPr lang="x-none" sz="2800" dirty="0" smtClean="0"/>
          </a:p>
          <a:p>
            <a:pPr>
              <a:buClr>
                <a:schemeClr val="tx1"/>
              </a:buClr>
              <a:buFont typeface="Wingdings" panose="05000000000000000000" pitchFamily="2" charset="2"/>
              <a:buChar char="v"/>
              <a:defRPr/>
            </a:pPr>
            <a:endParaRPr lang="x-none" sz="2800" dirty="0" smtClean="0"/>
          </a:p>
          <a:p>
            <a:pPr>
              <a:buClr>
                <a:schemeClr val="tx1"/>
              </a:buClr>
              <a:buFont typeface="Wingdings" panose="05000000000000000000" pitchFamily="2" charset="2"/>
              <a:buChar char="v"/>
              <a:defRPr/>
            </a:pPr>
            <a:endParaRPr lang="pt-PT" sz="2800" dirty="0"/>
          </a:p>
          <a:p>
            <a:pPr marL="0" indent="0">
              <a:buNone/>
            </a:pPr>
            <a:endParaRPr lang="pt-PT" sz="2800" dirty="0"/>
          </a:p>
        </p:txBody>
      </p:sp>
      <p:sp>
        <p:nvSpPr>
          <p:cNvPr id="4" name="Date Placeholder 3"/>
          <p:cNvSpPr>
            <a:spLocks noGrp="1"/>
          </p:cNvSpPr>
          <p:nvPr>
            <p:ph type="dt" sz="half" idx="10"/>
          </p:nvPr>
        </p:nvSpPr>
        <p:spPr/>
        <p:txBody>
          <a:bodyPr/>
          <a:lstStyle/>
          <a:p>
            <a:r>
              <a:rPr lang="pt-PT" dirty="0" smtClean="0"/>
              <a:t>30-07-202</a:t>
            </a:r>
            <a:r>
              <a:rPr lang="x-none" dirty="0" smtClean="0"/>
              <a:t>4</a:t>
            </a:r>
            <a:endParaRPr lang="pt-PT" dirty="0"/>
          </a:p>
        </p:txBody>
      </p:sp>
      <p:sp>
        <p:nvSpPr>
          <p:cNvPr id="5" name="Footer Placeholder 4"/>
          <p:cNvSpPr>
            <a:spLocks noGrp="1"/>
          </p:cNvSpPr>
          <p:nvPr>
            <p:ph type="ftr" sz="quarter" idx="11"/>
          </p:nvPr>
        </p:nvSpPr>
        <p:spPr/>
        <p:txBody>
          <a:bodyPr/>
          <a:lstStyle/>
          <a:p>
            <a:r>
              <a:rPr lang="pt-PT" dirty="0" smtClean="0"/>
              <a:t>Docente: </a:t>
            </a:r>
            <a:r>
              <a:rPr lang="pt-PT" dirty="0" err="1" smtClean="0"/>
              <a:t>Juma</a:t>
            </a:r>
            <a:r>
              <a:rPr lang="pt-PT" dirty="0" smtClean="0"/>
              <a:t> </a:t>
            </a:r>
            <a:r>
              <a:rPr lang="pt-PT" dirty="0" err="1" smtClean="0"/>
              <a:t>Mussa</a:t>
            </a:r>
            <a:r>
              <a:rPr lang="pt-PT" dirty="0" smtClean="0"/>
              <a:t> (MSC)</a:t>
            </a:r>
            <a:r>
              <a:rPr lang="x-none" dirty="0" smtClean="0"/>
              <a:t> e Diogo Mutemba (MBA)</a:t>
            </a:r>
            <a:endParaRPr lang="pt-PT" dirty="0"/>
          </a:p>
        </p:txBody>
      </p:sp>
      <p:sp>
        <p:nvSpPr>
          <p:cNvPr id="6" name="Slide Number Placeholder 5"/>
          <p:cNvSpPr>
            <a:spLocks noGrp="1"/>
          </p:cNvSpPr>
          <p:nvPr>
            <p:ph type="sldNum" sz="quarter" idx="12"/>
          </p:nvPr>
        </p:nvSpPr>
        <p:spPr/>
        <p:txBody>
          <a:bodyPr/>
          <a:lstStyle/>
          <a:p>
            <a:fld id="{3DAAAB89-0D0A-448B-9984-A7B2CA7EDC1A}" type="slidenum">
              <a:rPr lang="pt-PT" smtClean="0"/>
              <a:t>3</a:t>
            </a:fld>
            <a:endParaRPr lang="pt-PT"/>
          </a:p>
        </p:txBody>
      </p:sp>
    </p:spTree>
    <p:extLst>
      <p:ext uri="{BB962C8B-B14F-4D97-AF65-F5344CB8AC3E}">
        <p14:creationId xmlns:p14="http://schemas.microsoft.com/office/powerpoint/2010/main" val="969923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x-none" dirty="0" smtClean="0"/>
              <a:t/>
            </a:r>
            <a:br>
              <a:rPr lang="x-none" dirty="0" smtClean="0"/>
            </a:br>
            <a:r>
              <a:rPr lang="x-none" dirty="0" smtClean="0"/>
              <a:t/>
            </a:r>
            <a:br>
              <a:rPr lang="x-none" dirty="0" smtClean="0"/>
            </a:br>
            <a:r>
              <a:rPr lang="x-none" sz="3600" dirty="0" smtClean="0">
                <a:solidFill>
                  <a:schemeClr val="tx1"/>
                </a:solidFill>
                <a:latin typeface="Garamond" panose="02020404030301010803" pitchFamily="18" charset="0"/>
                <a:cs typeface="Times New Roman" panose="02020603050405020304" pitchFamily="18" charset="0"/>
              </a:rPr>
              <a:t>1. </a:t>
            </a:r>
            <a:r>
              <a:rPr lang="x-none" sz="3600" dirty="0">
                <a:solidFill>
                  <a:schemeClr val="tx1"/>
                </a:solidFill>
                <a:latin typeface="Garamond" panose="02020404030301010803" pitchFamily="18" charset="0"/>
              </a:rPr>
              <a:t>Diferenciar </a:t>
            </a:r>
            <a:r>
              <a:rPr lang="pt-PT" sz="3600" dirty="0">
                <a:solidFill>
                  <a:schemeClr val="tx1"/>
                </a:solidFill>
                <a:latin typeface="Garamond" panose="02020404030301010803" pitchFamily="18" charset="0"/>
              </a:rPr>
              <a:t> os 3 componentes de uma </a:t>
            </a:r>
            <a:r>
              <a:rPr lang="pt-PT" sz="3600" dirty="0" smtClean="0">
                <a:solidFill>
                  <a:schemeClr val="tx1"/>
                </a:solidFill>
                <a:latin typeface="Garamond" panose="02020404030301010803" pitchFamily="18" charset="0"/>
              </a:rPr>
              <a:t>atitude</a:t>
            </a:r>
            <a:r>
              <a:rPr lang="pt-PT" sz="3600" dirty="0">
                <a:solidFill>
                  <a:schemeClr val="tx1"/>
                </a:solidFill>
                <a:latin typeface="Garamond" panose="02020404030301010803" pitchFamily="18" charset="0"/>
              </a:rPr>
              <a:t/>
            </a:r>
            <a:br>
              <a:rPr lang="pt-PT" sz="3600" dirty="0">
                <a:solidFill>
                  <a:schemeClr val="tx1"/>
                </a:solidFill>
                <a:latin typeface="Garamond" panose="02020404030301010803" pitchFamily="18" charset="0"/>
              </a:rPr>
            </a:br>
            <a:r>
              <a:rPr lang="x-none" sz="3600" dirty="0">
                <a:solidFill>
                  <a:schemeClr val="tx1"/>
                </a:solidFill>
                <a:latin typeface="Garamond" panose="02020404030301010803" pitchFamily="18" charset="0"/>
              </a:rPr>
              <a:t/>
            </a:r>
            <a:br>
              <a:rPr lang="x-none" sz="3600" dirty="0">
                <a:solidFill>
                  <a:schemeClr val="tx1"/>
                </a:solidFill>
                <a:latin typeface="Garamond" panose="02020404030301010803" pitchFamily="18" charset="0"/>
              </a:rPr>
            </a:br>
            <a:endParaRPr lang="pt-PT" sz="3600" dirty="0">
              <a:solidFill>
                <a:schemeClr val="tx1"/>
              </a:solidFill>
              <a:latin typeface="Garamond" panose="02020404030301010803"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77500" lnSpcReduction="20000"/>
          </a:bodyPr>
          <a:lstStyle/>
          <a:p>
            <a:pPr marL="457200" indent="-457200">
              <a:buFont typeface="Wingdings" panose="05000000000000000000" pitchFamily="2" charset="2"/>
              <a:buAutoNum type="arabicPeriod"/>
              <a:defRPr/>
            </a:pPr>
            <a:endParaRPr lang="x-none" altLang="pt-PT" sz="2800" b="1" dirty="0" smtClean="0">
              <a:solidFill>
                <a:srgbClr val="00B050"/>
              </a:solidFill>
              <a:latin typeface="Garamond" panose="02020404030301010803" pitchFamily="18" charset="0"/>
            </a:endParaRPr>
          </a:p>
          <a:p>
            <a:pPr marL="0" indent="0">
              <a:buNone/>
              <a:defRPr/>
            </a:pPr>
            <a:r>
              <a:rPr lang="x-none" sz="3800" dirty="0">
                <a:solidFill>
                  <a:srgbClr val="00B050"/>
                </a:solidFill>
                <a:latin typeface="Garamond" panose="02020404030301010803" pitchFamily="18" charset="0"/>
              </a:rPr>
              <a:t>1</a:t>
            </a:r>
            <a:r>
              <a:rPr lang="x-none" sz="3800" dirty="0" smtClean="0">
                <a:solidFill>
                  <a:srgbClr val="00B050"/>
                </a:solidFill>
                <a:latin typeface="Garamond" panose="02020404030301010803" pitchFamily="18" charset="0"/>
              </a:rPr>
              <a:t>. C</a:t>
            </a:r>
            <a:r>
              <a:rPr lang="pt-PT" sz="3800" dirty="0" err="1" smtClean="0">
                <a:solidFill>
                  <a:srgbClr val="00B050"/>
                </a:solidFill>
                <a:latin typeface="Garamond" panose="02020404030301010803" pitchFamily="18" charset="0"/>
              </a:rPr>
              <a:t>omponentes</a:t>
            </a:r>
            <a:r>
              <a:rPr lang="pt-PT" sz="3800" dirty="0" smtClean="0">
                <a:solidFill>
                  <a:srgbClr val="00B050"/>
                </a:solidFill>
                <a:latin typeface="Garamond" panose="02020404030301010803" pitchFamily="18" charset="0"/>
              </a:rPr>
              <a:t> de atitude</a:t>
            </a:r>
            <a:r>
              <a:rPr lang="pt-PT" sz="3800" dirty="0">
                <a:solidFill>
                  <a:srgbClr val="00B050"/>
                </a:solidFill>
                <a:latin typeface="Garamond" panose="02020404030301010803" pitchFamily="18" charset="0"/>
              </a:rPr>
              <a:t/>
            </a:r>
            <a:br>
              <a:rPr lang="pt-PT" sz="3800" dirty="0">
                <a:solidFill>
                  <a:srgbClr val="00B050"/>
                </a:solidFill>
                <a:latin typeface="Garamond" panose="02020404030301010803" pitchFamily="18" charset="0"/>
              </a:rPr>
            </a:br>
            <a:endParaRPr lang="x-none" sz="3800" dirty="0" smtClean="0">
              <a:solidFill>
                <a:srgbClr val="00B050"/>
              </a:solidFill>
              <a:latin typeface="Garamond" panose="02020404030301010803" pitchFamily="18" charset="0"/>
            </a:endParaRPr>
          </a:p>
          <a:p>
            <a:pPr marL="0" indent="0">
              <a:buNone/>
              <a:defRPr/>
            </a:pPr>
            <a:r>
              <a:rPr lang="x-none" altLang="pt-PT" sz="3800" b="1" dirty="0" smtClean="0">
                <a:latin typeface="Garamond" panose="02020404030301010803" pitchFamily="18" charset="0"/>
              </a:rPr>
              <a:t>Def:</a:t>
            </a:r>
          </a:p>
          <a:p>
            <a:pPr marL="0" indent="0" algn="just">
              <a:buNone/>
              <a:defRPr/>
            </a:pPr>
            <a:r>
              <a:rPr lang="pt-PT" altLang="pt-PT" sz="2800" b="1" dirty="0" smtClean="0">
                <a:latin typeface="Garamond" panose="02020404030301010803" pitchFamily="18" charset="0"/>
              </a:rPr>
              <a:t>Atitudes</a:t>
            </a:r>
            <a:r>
              <a:rPr lang="x-none" altLang="pt-PT" sz="2800" b="1" dirty="0" smtClean="0">
                <a:latin typeface="Garamond" panose="02020404030301010803" pitchFamily="18" charset="0"/>
              </a:rPr>
              <a:t> – s</a:t>
            </a:r>
            <a:r>
              <a:rPr lang="pt-PT" altLang="pt-PT" sz="2800" b="1" dirty="0" smtClean="0">
                <a:latin typeface="Garamond" panose="02020404030301010803" pitchFamily="18" charset="0"/>
              </a:rPr>
              <a:t>ã</a:t>
            </a:r>
            <a:r>
              <a:rPr lang="x-none" altLang="pt-PT" sz="2800" b="1" dirty="0" smtClean="0">
                <a:latin typeface="Garamond" panose="02020404030301010803" pitchFamily="18" charset="0"/>
              </a:rPr>
              <a:t>o a</a:t>
            </a:r>
            <a:r>
              <a:rPr lang="pt-PT" altLang="pt-PT" sz="2800" dirty="0" smtClean="0">
                <a:latin typeface="Garamond" panose="02020404030301010803" pitchFamily="18" charset="0"/>
              </a:rPr>
              <a:t>firmações </a:t>
            </a:r>
            <a:r>
              <a:rPr lang="pt-PT" altLang="pt-PT" sz="2800" dirty="0">
                <a:latin typeface="Garamond" panose="02020404030301010803" pitchFamily="18" charset="0"/>
              </a:rPr>
              <a:t>avaliatórias ou julgamento em relação aos </a:t>
            </a:r>
            <a:r>
              <a:rPr lang="pt-PT" altLang="pt-PT" sz="2800" b="1" dirty="0">
                <a:latin typeface="Garamond" panose="02020404030301010803" pitchFamily="18" charset="0"/>
              </a:rPr>
              <a:t>objectos, pessoas ou eventos.</a:t>
            </a:r>
          </a:p>
          <a:p>
            <a:pPr marL="0" indent="0" algn="just">
              <a:buFont typeface="Wingdings" panose="05000000000000000000" pitchFamily="2" charset="2"/>
              <a:buNone/>
              <a:defRPr/>
            </a:pPr>
            <a:r>
              <a:rPr lang="pt-PT" altLang="pt-PT" sz="2800" dirty="0">
                <a:latin typeface="Garamond" panose="02020404030301010803" pitchFamily="18" charset="0"/>
              </a:rPr>
              <a:t>Ex.  Quando digo que “não gosto da cor da minha </a:t>
            </a:r>
            <a:r>
              <a:rPr lang="pt-PT" altLang="pt-PT" sz="2800" dirty="0" smtClean="0">
                <a:latin typeface="Garamond" panose="02020404030301010803" pitchFamily="18" charset="0"/>
              </a:rPr>
              <a:t>sala</a:t>
            </a:r>
            <a:r>
              <a:rPr lang="x-none" altLang="pt-PT" sz="2800" dirty="0" smtClean="0">
                <a:latin typeface="Garamond" panose="02020404030301010803" pitchFamily="18" charset="0"/>
              </a:rPr>
              <a:t>”</a:t>
            </a:r>
            <a:r>
              <a:rPr lang="pt-PT" altLang="pt-PT" sz="2800" dirty="0" smtClean="0">
                <a:latin typeface="Garamond" panose="02020404030301010803" pitchFamily="18" charset="0"/>
              </a:rPr>
              <a:t>.</a:t>
            </a:r>
            <a:endParaRPr lang="pt-PT" altLang="pt-PT" sz="2800" dirty="0">
              <a:latin typeface="Garamond" panose="02020404030301010803" pitchFamily="18" charset="0"/>
            </a:endParaRPr>
          </a:p>
          <a:p>
            <a:pPr marL="0" indent="0" algn="just">
              <a:buFont typeface="Wingdings" panose="05000000000000000000" pitchFamily="2" charset="2"/>
              <a:buNone/>
              <a:defRPr/>
            </a:pPr>
            <a:endParaRPr lang="pt-PT" altLang="pt-PT" sz="2800" dirty="0">
              <a:latin typeface="Garamond" panose="02020404030301010803" pitchFamily="18" charset="0"/>
            </a:endParaRPr>
          </a:p>
          <a:p>
            <a:pPr marL="0" indent="0" algn="just">
              <a:buFont typeface="Wingdings" panose="05000000000000000000" pitchFamily="2" charset="2"/>
              <a:buNone/>
              <a:defRPr/>
            </a:pPr>
            <a:r>
              <a:rPr lang="pt-PT" altLang="pt-PT" sz="2800" b="1" dirty="0">
                <a:latin typeface="Garamond" panose="02020404030301010803" pitchFamily="18" charset="0"/>
              </a:rPr>
              <a:t>1.1. Componentes das atitudes:</a:t>
            </a:r>
          </a:p>
          <a:p>
            <a:pPr marL="0" indent="0" algn="just">
              <a:buFont typeface="Wingdings" panose="05000000000000000000" pitchFamily="2" charset="2"/>
              <a:buNone/>
              <a:defRPr/>
            </a:pPr>
            <a:r>
              <a:rPr lang="pt-PT" altLang="pt-PT" sz="2800" dirty="0">
                <a:latin typeface="Garamond" panose="02020404030301010803" pitchFamily="18" charset="0"/>
              </a:rPr>
              <a:t>Os principais componentes de atitudes são: </a:t>
            </a:r>
            <a:r>
              <a:rPr lang="pt-PT" altLang="pt-PT" sz="2800" b="1" dirty="0">
                <a:latin typeface="Garamond" panose="02020404030301010803" pitchFamily="18" charset="0"/>
              </a:rPr>
              <a:t>cognitivos, afectivo  e comportamentais</a:t>
            </a:r>
            <a:r>
              <a:rPr lang="pt-PT" altLang="pt-PT" sz="2800" dirty="0">
                <a:latin typeface="Garamond" panose="02020404030301010803" pitchFamily="18" charset="0"/>
              </a:rPr>
              <a:t>.</a:t>
            </a:r>
          </a:p>
          <a:p>
            <a:pPr marL="0" indent="0" algn="just">
              <a:buFont typeface="Wingdings" panose="05000000000000000000" pitchFamily="2" charset="2"/>
              <a:buNone/>
              <a:defRPr/>
            </a:pPr>
            <a:r>
              <a:rPr lang="pt-PT" altLang="pt-PT" sz="2800" b="1" dirty="0">
                <a:latin typeface="Garamond" panose="02020404030301010803" pitchFamily="18" charset="0"/>
              </a:rPr>
              <a:t>1.1.1. Componente cognitivo</a:t>
            </a:r>
          </a:p>
          <a:p>
            <a:pPr marL="0" indent="0" algn="just">
              <a:buFont typeface="Wingdings" panose="05000000000000000000" pitchFamily="2" charset="2"/>
              <a:buNone/>
              <a:defRPr/>
            </a:pPr>
            <a:r>
              <a:rPr lang="pt-PT" altLang="pt-PT" sz="2800" dirty="0">
                <a:latin typeface="Garamond" panose="02020404030301010803" pitchFamily="18" charset="0"/>
              </a:rPr>
              <a:t>Componente de atitude que se refere a </a:t>
            </a:r>
            <a:r>
              <a:rPr lang="pt-PT" altLang="pt-PT" sz="2800" b="1" dirty="0">
                <a:latin typeface="Garamond" panose="02020404030301010803" pitchFamily="18" charset="0"/>
              </a:rPr>
              <a:t>crença</a:t>
            </a:r>
            <a:r>
              <a:rPr lang="pt-PT" altLang="pt-PT" sz="2800" dirty="0">
                <a:latin typeface="Garamond" panose="02020404030301010803" pitchFamily="18" charset="0"/>
              </a:rPr>
              <a:t> ou </a:t>
            </a:r>
            <a:r>
              <a:rPr lang="pt-PT" altLang="pt-PT" sz="2800" b="1" dirty="0">
                <a:latin typeface="Garamond" panose="02020404030301010803" pitchFamily="18" charset="0"/>
              </a:rPr>
              <a:t>opinião</a:t>
            </a:r>
            <a:r>
              <a:rPr lang="pt-PT" altLang="pt-PT" sz="2800" dirty="0">
                <a:latin typeface="Garamond" panose="02020404030301010803" pitchFamily="18" charset="0"/>
              </a:rPr>
              <a:t> a cerca de um objecto, pessoa ou situação.</a:t>
            </a:r>
          </a:p>
          <a:p>
            <a:pPr marL="0" indent="0" algn="just">
              <a:buFont typeface="Wingdings" panose="05000000000000000000" pitchFamily="2" charset="2"/>
              <a:buNone/>
              <a:defRPr/>
            </a:pPr>
            <a:r>
              <a:rPr lang="pt-PT" altLang="pt-PT" sz="2800" dirty="0">
                <a:latin typeface="Garamond" panose="02020404030301010803" pitchFamily="18" charset="0"/>
              </a:rPr>
              <a:t>Ex. Não gosto da cor da minha sala.</a:t>
            </a:r>
          </a:p>
          <a:p>
            <a:pPr marL="0" indent="0">
              <a:buNone/>
            </a:pPr>
            <a:endParaRPr lang="pt-PT" sz="2800" b="0" dirty="0">
              <a:latin typeface="Garamond" panose="02020404030301010803" pitchFamily="18" charset="0"/>
            </a:endParaRPr>
          </a:p>
          <a:p>
            <a:pPr marL="0" indent="0" algn="just">
              <a:buNone/>
            </a:pPr>
            <a:endParaRPr lang="en-US" sz="2800" dirty="0">
              <a:latin typeface="Garamond" panose="02020404030301010803" pitchFamily="18" charset="0"/>
            </a:endParaRPr>
          </a:p>
          <a:p>
            <a:pPr marL="0" indent="0">
              <a:buNone/>
            </a:pPr>
            <a:endParaRPr lang="pt-PT" sz="2800" dirty="0">
              <a:latin typeface="Garamond" panose="02020404030301010803" pitchFamily="18" charset="0"/>
            </a:endParaRPr>
          </a:p>
        </p:txBody>
      </p:sp>
      <p:sp>
        <p:nvSpPr>
          <p:cNvPr id="6" name="Date Placeholder 5"/>
          <p:cNvSpPr>
            <a:spLocks noGrp="1"/>
          </p:cNvSpPr>
          <p:nvPr>
            <p:ph type="dt" sz="half" idx="10"/>
          </p:nvPr>
        </p:nvSpPr>
        <p:spPr>
          <a:xfrm>
            <a:off x="609600" y="3540"/>
            <a:ext cx="3860800" cy="329184"/>
          </a:xfrm>
        </p:spPr>
        <p:txBody>
          <a:bodyPr/>
          <a:lstStyle/>
          <a:p>
            <a:r>
              <a:rPr lang="pt-PT" dirty="0" smtClean="0"/>
              <a:t>30-07-202</a:t>
            </a:r>
            <a:r>
              <a:rPr lang="x-none" dirty="0" smtClean="0"/>
              <a:t>4</a:t>
            </a:r>
            <a:endParaRPr lang="pt-PT" dirty="0"/>
          </a:p>
        </p:txBody>
      </p:sp>
      <p:sp>
        <p:nvSpPr>
          <p:cNvPr id="4" name="Footer Placeholder 3"/>
          <p:cNvSpPr>
            <a:spLocks noGrp="1"/>
          </p:cNvSpPr>
          <p:nvPr>
            <p:ph type="ftr" sz="quarter" idx="11"/>
          </p:nvPr>
        </p:nvSpPr>
        <p:spPr/>
        <p:txBody>
          <a:bodyPr/>
          <a:lstStyle/>
          <a:p>
            <a:r>
              <a:rPr lang="pt-PT" dirty="0"/>
              <a:t>Docente: </a:t>
            </a:r>
            <a:r>
              <a:rPr lang="pt-PT" dirty="0" err="1"/>
              <a:t>Juma</a:t>
            </a:r>
            <a:r>
              <a:rPr lang="pt-PT" dirty="0"/>
              <a:t> </a:t>
            </a:r>
            <a:r>
              <a:rPr lang="pt-PT" dirty="0" err="1"/>
              <a:t>Mussa</a:t>
            </a:r>
            <a:r>
              <a:rPr lang="pt-PT" dirty="0"/>
              <a:t> (MSC</a:t>
            </a:r>
            <a:r>
              <a:rPr lang="pt-PT" dirty="0" smtClean="0"/>
              <a:t>)</a:t>
            </a:r>
            <a:r>
              <a:rPr lang="x-none" dirty="0" smtClean="0"/>
              <a:t> e Diogo Mutemba  (MBA)</a:t>
            </a:r>
            <a:endParaRPr lang="pt-PT" dirty="0"/>
          </a:p>
        </p:txBody>
      </p:sp>
      <p:sp>
        <p:nvSpPr>
          <p:cNvPr id="5" name="Slide Number Placeholder 4"/>
          <p:cNvSpPr>
            <a:spLocks noGrp="1"/>
          </p:cNvSpPr>
          <p:nvPr>
            <p:ph type="sldNum" sz="quarter" idx="12"/>
          </p:nvPr>
        </p:nvSpPr>
        <p:spPr/>
        <p:txBody>
          <a:bodyPr/>
          <a:lstStyle/>
          <a:p>
            <a:fld id="{3DAAAB89-0D0A-448B-9984-A7B2CA7EDC1A}" type="slidenum">
              <a:rPr lang="pt-PT" smtClean="0"/>
              <a:t>4</a:t>
            </a:fld>
            <a:endParaRPr lang="pt-PT"/>
          </a:p>
        </p:txBody>
      </p:sp>
    </p:spTree>
    <p:extLst>
      <p:ext uri="{BB962C8B-B14F-4D97-AF65-F5344CB8AC3E}">
        <p14:creationId xmlns:p14="http://schemas.microsoft.com/office/powerpoint/2010/main" val="27375862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x-none" dirty="0" smtClean="0">
                <a:solidFill>
                  <a:schemeClr val="tx1"/>
                </a:solidFill>
                <a:latin typeface="Garamond" panose="02020404030301010803" pitchFamily="18" charset="0"/>
              </a:rPr>
              <a:t/>
            </a:r>
            <a:br>
              <a:rPr lang="x-none" dirty="0" smtClean="0">
                <a:solidFill>
                  <a:schemeClr val="tx1"/>
                </a:solidFill>
                <a:latin typeface="Garamond" panose="02020404030301010803" pitchFamily="18" charset="0"/>
              </a:rPr>
            </a:br>
            <a:r>
              <a:rPr lang="x-none" dirty="0" smtClean="0">
                <a:solidFill>
                  <a:schemeClr val="tx1"/>
                </a:solidFill>
                <a:latin typeface="Garamond" panose="02020404030301010803" pitchFamily="18" charset="0"/>
              </a:rPr>
              <a:t/>
            </a:r>
            <a:br>
              <a:rPr lang="x-none" dirty="0" smtClean="0">
                <a:solidFill>
                  <a:schemeClr val="tx1"/>
                </a:solidFill>
                <a:latin typeface="Garamond" panose="02020404030301010803" pitchFamily="18" charset="0"/>
              </a:rPr>
            </a:br>
            <a:r>
              <a:rPr lang="x-none" sz="3200" dirty="0" smtClean="0">
                <a:solidFill>
                  <a:schemeClr val="tx1"/>
                </a:solidFill>
                <a:latin typeface="Garamond" panose="02020404030301010803" pitchFamily="18" charset="0"/>
                <a:cs typeface="Times New Roman" panose="02020603050405020304" pitchFamily="18" charset="0"/>
              </a:rPr>
              <a:t/>
            </a:r>
            <a:br>
              <a:rPr lang="x-none" sz="3200" dirty="0" smtClean="0">
                <a:solidFill>
                  <a:schemeClr val="tx1"/>
                </a:solidFill>
                <a:latin typeface="Garamond" panose="02020404030301010803" pitchFamily="18" charset="0"/>
                <a:cs typeface="Times New Roman" panose="02020603050405020304" pitchFamily="18" charset="0"/>
              </a:rPr>
            </a:br>
            <a:r>
              <a:rPr lang="x-none" sz="3200" dirty="0" smtClean="0">
                <a:solidFill>
                  <a:schemeClr val="tx1"/>
                </a:solidFill>
                <a:latin typeface="Garamond" panose="02020404030301010803" pitchFamily="18" charset="0"/>
                <a:cs typeface="Times New Roman" panose="02020603050405020304" pitchFamily="18" charset="0"/>
              </a:rPr>
              <a:t/>
            </a:r>
            <a:br>
              <a:rPr lang="x-none" sz="3200" dirty="0" smtClean="0">
                <a:solidFill>
                  <a:schemeClr val="tx1"/>
                </a:solidFill>
                <a:latin typeface="Garamond" panose="02020404030301010803" pitchFamily="18" charset="0"/>
                <a:cs typeface="Times New Roman" panose="02020603050405020304" pitchFamily="18" charset="0"/>
              </a:rPr>
            </a:br>
            <a:r>
              <a:rPr lang="x-none" sz="3200" dirty="0" smtClean="0">
                <a:solidFill>
                  <a:schemeClr val="tx1"/>
                </a:solidFill>
                <a:latin typeface="Garamond" panose="02020404030301010803" pitchFamily="18" charset="0"/>
                <a:cs typeface="Times New Roman" panose="02020603050405020304" pitchFamily="18" charset="0"/>
              </a:rPr>
              <a:t>1. </a:t>
            </a:r>
            <a:r>
              <a:rPr lang="x-none" sz="3200" dirty="0" smtClean="0">
                <a:solidFill>
                  <a:schemeClr val="tx1"/>
                </a:solidFill>
                <a:latin typeface="Garamond" panose="02020404030301010803" pitchFamily="18" charset="0"/>
              </a:rPr>
              <a:t>Diferenciar </a:t>
            </a:r>
            <a:r>
              <a:rPr lang="pt-PT" sz="3200" dirty="0" smtClean="0">
                <a:solidFill>
                  <a:schemeClr val="tx1"/>
                </a:solidFill>
                <a:latin typeface="Garamond" panose="02020404030301010803" pitchFamily="18" charset="0"/>
              </a:rPr>
              <a:t> </a:t>
            </a:r>
            <a:r>
              <a:rPr lang="pt-PT" sz="3200" dirty="0">
                <a:solidFill>
                  <a:schemeClr val="tx1"/>
                </a:solidFill>
                <a:latin typeface="Garamond" panose="02020404030301010803" pitchFamily="18" charset="0"/>
              </a:rPr>
              <a:t>os 3 componentes de uma atitude</a:t>
            </a:r>
            <a:br>
              <a:rPr lang="pt-PT" sz="3200" dirty="0">
                <a:solidFill>
                  <a:schemeClr val="tx1"/>
                </a:solidFill>
                <a:latin typeface="Garamond" panose="02020404030301010803" pitchFamily="18" charset="0"/>
              </a:rPr>
            </a:br>
            <a:r>
              <a:rPr lang="x-none" sz="3200" dirty="0">
                <a:solidFill>
                  <a:schemeClr val="tx1"/>
                </a:solidFill>
                <a:latin typeface="Garamond" panose="02020404030301010803" pitchFamily="18" charset="0"/>
              </a:rPr>
              <a:t/>
            </a:r>
            <a:br>
              <a:rPr lang="x-none" sz="3200" dirty="0">
                <a:solidFill>
                  <a:schemeClr val="tx1"/>
                </a:solidFill>
                <a:latin typeface="Garamond" panose="02020404030301010803" pitchFamily="18" charset="0"/>
              </a:rPr>
            </a:br>
            <a:r>
              <a:rPr lang="pt-PT" sz="3100" dirty="0">
                <a:solidFill>
                  <a:schemeClr val="tx1"/>
                </a:solidFill>
                <a:latin typeface="Garamond" panose="02020404030301010803" pitchFamily="18" charset="0"/>
              </a:rPr>
              <a:t/>
            </a:r>
            <a:br>
              <a:rPr lang="pt-PT" sz="3100" dirty="0">
                <a:solidFill>
                  <a:schemeClr val="tx1"/>
                </a:solidFill>
                <a:latin typeface="Garamond" panose="02020404030301010803" pitchFamily="18" charset="0"/>
              </a:rPr>
            </a:br>
            <a:r>
              <a:rPr lang="pt-PT" dirty="0">
                <a:solidFill>
                  <a:schemeClr val="tx1"/>
                </a:solidFill>
                <a:latin typeface="Garamond" panose="02020404030301010803" pitchFamily="18" charset="0"/>
              </a:rPr>
              <a:t/>
            </a:r>
            <a:br>
              <a:rPr lang="pt-PT" dirty="0">
                <a:solidFill>
                  <a:schemeClr val="tx1"/>
                </a:solidFill>
                <a:latin typeface="Garamond" panose="02020404030301010803" pitchFamily="18" charset="0"/>
              </a:rPr>
            </a:br>
            <a:endParaRPr lang="pt-PT" dirty="0"/>
          </a:p>
        </p:txBody>
      </p:sp>
      <p:sp>
        <p:nvSpPr>
          <p:cNvPr id="3" name="Content Placeholder 2"/>
          <p:cNvSpPr>
            <a:spLocks noGrp="1"/>
          </p:cNvSpPr>
          <p:nvPr>
            <p:ph idx="1"/>
          </p:nvPr>
        </p:nvSpPr>
        <p:spPr/>
        <p:txBody>
          <a:bodyPr>
            <a:normAutofit fontScale="92500" lnSpcReduction="20000"/>
          </a:bodyPr>
          <a:lstStyle/>
          <a:p>
            <a:pPr marL="0" indent="0">
              <a:buFont typeface="Wingdings" panose="05000000000000000000" pitchFamily="2" charset="2"/>
              <a:buNone/>
              <a:defRPr/>
            </a:pPr>
            <a:r>
              <a:rPr lang="x-none" sz="3200" b="1" dirty="0" smtClean="0">
                <a:latin typeface="Garamond" panose="02020404030301010803" pitchFamily="18" charset="0"/>
              </a:rPr>
              <a:t>1. C</a:t>
            </a:r>
            <a:r>
              <a:rPr lang="pt-PT" sz="3200" b="1" dirty="0" err="1" smtClean="0">
                <a:latin typeface="Garamond" panose="02020404030301010803" pitchFamily="18" charset="0"/>
              </a:rPr>
              <a:t>omponentes</a:t>
            </a:r>
            <a:r>
              <a:rPr lang="pt-PT" sz="3200" b="1" dirty="0" smtClean="0">
                <a:latin typeface="Garamond" panose="02020404030301010803" pitchFamily="18" charset="0"/>
              </a:rPr>
              <a:t> </a:t>
            </a:r>
            <a:r>
              <a:rPr lang="pt-PT" sz="3200" b="1" dirty="0">
                <a:latin typeface="Garamond" panose="02020404030301010803" pitchFamily="18" charset="0"/>
              </a:rPr>
              <a:t>de </a:t>
            </a:r>
            <a:r>
              <a:rPr lang="pt-PT" sz="3200" b="1" dirty="0" smtClean="0">
                <a:latin typeface="Garamond" panose="02020404030301010803" pitchFamily="18" charset="0"/>
              </a:rPr>
              <a:t>atitude</a:t>
            </a:r>
            <a:r>
              <a:rPr lang="x-none" sz="3200" b="1" dirty="0" smtClean="0">
                <a:latin typeface="Garamond" panose="02020404030301010803" pitchFamily="18" charset="0"/>
              </a:rPr>
              <a:t> (Cont)</a:t>
            </a:r>
            <a:r>
              <a:rPr lang="pt-PT" sz="3200" b="1" dirty="0">
                <a:latin typeface="Garamond" panose="02020404030301010803" pitchFamily="18" charset="0"/>
              </a:rPr>
              <a:t/>
            </a:r>
            <a:br>
              <a:rPr lang="pt-PT" sz="3200" b="1" dirty="0">
                <a:latin typeface="Garamond" panose="02020404030301010803" pitchFamily="18" charset="0"/>
              </a:rPr>
            </a:br>
            <a:r>
              <a:rPr lang="x-none" sz="3200" dirty="0">
                <a:latin typeface="Garamond" panose="02020404030301010803" pitchFamily="18" charset="0"/>
              </a:rPr>
              <a:t/>
            </a:r>
            <a:br>
              <a:rPr lang="x-none" sz="3200" dirty="0">
                <a:latin typeface="Garamond" panose="02020404030301010803" pitchFamily="18" charset="0"/>
              </a:rPr>
            </a:br>
            <a:r>
              <a:rPr lang="pt-PT" altLang="pt-PT" sz="3300" b="1" dirty="0" smtClean="0">
                <a:latin typeface="Garamond" panose="02020404030301010803" pitchFamily="18" charset="0"/>
              </a:rPr>
              <a:t>1.1.2</a:t>
            </a:r>
            <a:r>
              <a:rPr lang="pt-PT" altLang="pt-PT" sz="3300" b="1" dirty="0">
                <a:latin typeface="Garamond" panose="02020404030301010803" pitchFamily="18" charset="0"/>
              </a:rPr>
              <a:t>. Componente afectivo:</a:t>
            </a:r>
          </a:p>
          <a:p>
            <a:pPr marL="0" indent="0" algn="just">
              <a:buFont typeface="Wingdings" panose="05000000000000000000" pitchFamily="2" charset="2"/>
              <a:buNone/>
              <a:defRPr/>
            </a:pPr>
            <a:r>
              <a:rPr lang="pt-PT" altLang="pt-PT" sz="3300" dirty="0">
                <a:latin typeface="Garamond" panose="02020404030301010803" pitchFamily="18" charset="0"/>
              </a:rPr>
              <a:t>Componente de atitude que se refere ao </a:t>
            </a:r>
            <a:r>
              <a:rPr lang="pt-PT" altLang="pt-PT" sz="3300" b="1" dirty="0">
                <a:latin typeface="Garamond" panose="02020404030301010803" pitchFamily="18" charset="0"/>
              </a:rPr>
              <a:t>afecto</a:t>
            </a:r>
            <a:r>
              <a:rPr lang="pt-PT" altLang="pt-PT" sz="3300" dirty="0">
                <a:latin typeface="Garamond" panose="02020404030301010803" pitchFamily="18" charset="0"/>
              </a:rPr>
              <a:t> e  </a:t>
            </a:r>
            <a:r>
              <a:rPr lang="pt-PT" altLang="pt-PT" sz="3300" b="1" dirty="0">
                <a:latin typeface="Garamond" panose="02020404030301010803" pitchFamily="18" charset="0"/>
              </a:rPr>
              <a:t>emoções</a:t>
            </a:r>
            <a:r>
              <a:rPr lang="pt-PT" altLang="pt-PT" sz="3300" dirty="0">
                <a:latin typeface="Garamond" panose="02020404030301010803" pitchFamily="18" charset="0"/>
              </a:rPr>
              <a:t>  acerca de um objecto, pessoa ou situação.</a:t>
            </a:r>
          </a:p>
          <a:p>
            <a:pPr marL="0" indent="0" algn="just">
              <a:buFont typeface="Wingdings" panose="05000000000000000000" pitchFamily="2" charset="2"/>
              <a:buNone/>
              <a:defRPr/>
            </a:pPr>
            <a:r>
              <a:rPr lang="pt-PT" altLang="pt-PT" sz="3300" dirty="0">
                <a:latin typeface="Garamond" panose="02020404030301010803" pitchFamily="18" charset="0"/>
              </a:rPr>
              <a:t>Ex. </a:t>
            </a:r>
            <a:r>
              <a:rPr lang="x-none" altLang="pt-PT" sz="3300" dirty="0">
                <a:latin typeface="Garamond" panose="02020404030301010803" pitchFamily="18" charset="0"/>
              </a:rPr>
              <a:t>A</a:t>
            </a:r>
            <a:r>
              <a:rPr lang="pt-PT" altLang="pt-PT" sz="3300" dirty="0" smtClean="0">
                <a:latin typeface="Garamond" panose="02020404030301010803" pitchFamily="18" charset="0"/>
              </a:rPr>
              <a:t> </a:t>
            </a:r>
            <a:r>
              <a:rPr lang="pt-PT" altLang="pt-PT" sz="3300" dirty="0">
                <a:latin typeface="Garamond" panose="02020404030301010803" pitchFamily="18" charset="0"/>
              </a:rPr>
              <a:t>cor da minha sala me aborrece.</a:t>
            </a:r>
          </a:p>
          <a:p>
            <a:pPr marL="0" indent="0" algn="just">
              <a:buFont typeface="Wingdings" panose="05000000000000000000" pitchFamily="2" charset="2"/>
              <a:buNone/>
              <a:defRPr/>
            </a:pPr>
            <a:endParaRPr lang="pt-PT" altLang="pt-PT" sz="3300" dirty="0">
              <a:latin typeface="Garamond" panose="02020404030301010803" pitchFamily="18" charset="0"/>
            </a:endParaRPr>
          </a:p>
          <a:p>
            <a:pPr marL="0" indent="0" algn="just">
              <a:buFont typeface="Wingdings" panose="05000000000000000000" pitchFamily="2" charset="2"/>
              <a:buNone/>
              <a:defRPr/>
            </a:pPr>
            <a:r>
              <a:rPr lang="pt-PT" altLang="pt-PT" sz="3300" b="1" dirty="0">
                <a:latin typeface="Garamond" panose="02020404030301010803" pitchFamily="18" charset="0"/>
              </a:rPr>
              <a:t>1.1.3. Componente Comportamental</a:t>
            </a:r>
          </a:p>
          <a:p>
            <a:pPr marL="0" indent="0" algn="just">
              <a:buFont typeface="Wingdings" panose="05000000000000000000" pitchFamily="2" charset="2"/>
              <a:buNone/>
              <a:defRPr/>
            </a:pPr>
            <a:r>
              <a:rPr lang="pt-PT" altLang="pt-PT" sz="3300" dirty="0">
                <a:latin typeface="Garamond" panose="02020404030301010803" pitchFamily="18" charset="0"/>
              </a:rPr>
              <a:t>Componente de atitude que se refere á intenção de </a:t>
            </a:r>
            <a:r>
              <a:rPr lang="pt-PT" altLang="pt-PT" sz="3300" b="1" dirty="0">
                <a:latin typeface="Garamond" panose="02020404030301010803" pitchFamily="18" charset="0"/>
              </a:rPr>
              <a:t>comportar-se de uma determinada maneira</a:t>
            </a:r>
            <a:r>
              <a:rPr lang="pt-PT" altLang="pt-PT" sz="3300" dirty="0">
                <a:latin typeface="Garamond" panose="02020404030301010803" pitchFamily="18" charset="0"/>
              </a:rPr>
              <a:t> com relação á alguém ou alguma coisa. </a:t>
            </a:r>
          </a:p>
          <a:p>
            <a:pPr marL="0" indent="0" algn="just">
              <a:buFont typeface="Wingdings" panose="05000000000000000000" pitchFamily="2" charset="2"/>
              <a:buNone/>
              <a:defRPr/>
            </a:pPr>
            <a:r>
              <a:rPr lang="pt-PT" altLang="pt-PT" sz="3300" dirty="0">
                <a:latin typeface="Garamond" panose="02020404030301010803" pitchFamily="18" charset="0"/>
              </a:rPr>
              <a:t>Ex. Vou mudar da sala.</a:t>
            </a:r>
          </a:p>
          <a:p>
            <a:pPr marL="0" indent="0">
              <a:buNone/>
            </a:pPr>
            <a:endParaRPr lang="pt-PT" sz="3200" dirty="0">
              <a:solidFill>
                <a:srgbClr val="00B050"/>
              </a:solidFill>
              <a:latin typeface="Garamond" panose="02020404030301010803" pitchFamily="18" charset="0"/>
            </a:endParaRPr>
          </a:p>
          <a:p>
            <a:pPr marL="0" indent="0" algn="just">
              <a:buFont typeface="Wingdings" panose="05000000000000000000" pitchFamily="2" charset="2"/>
              <a:buNone/>
              <a:defRPr/>
            </a:pPr>
            <a:endParaRPr lang="x-none" altLang="pt-PT" sz="3200" b="1" dirty="0" smtClean="0">
              <a:latin typeface="Garamond" panose="02020404030301010803" pitchFamily="18" charset="0"/>
            </a:endParaRPr>
          </a:p>
          <a:p>
            <a:pPr marL="0" indent="0" algn="just">
              <a:buFont typeface="Wingdings" panose="05000000000000000000" pitchFamily="2" charset="2"/>
              <a:buNone/>
              <a:defRPr/>
            </a:pPr>
            <a:endParaRPr lang="pt-PT" altLang="pt-PT" sz="3200" b="1" dirty="0"/>
          </a:p>
          <a:p>
            <a:pPr marL="0" indent="0">
              <a:buNone/>
            </a:pPr>
            <a:endParaRPr lang="x-none" sz="3200" b="1" dirty="0" smtClean="0">
              <a:solidFill>
                <a:srgbClr val="00B050"/>
              </a:solidFill>
              <a:latin typeface="Garamond" panose="02020404030301010803" pitchFamily="18" charset="0"/>
            </a:endParaRPr>
          </a:p>
          <a:p>
            <a:pPr marL="0" indent="0">
              <a:buNone/>
            </a:pPr>
            <a:endParaRPr lang="pt-PT" sz="3200" b="1" dirty="0"/>
          </a:p>
        </p:txBody>
      </p:sp>
      <p:sp>
        <p:nvSpPr>
          <p:cNvPr id="4" name="Date Placeholder 3"/>
          <p:cNvSpPr>
            <a:spLocks noGrp="1"/>
          </p:cNvSpPr>
          <p:nvPr>
            <p:ph type="dt" sz="half" idx="10"/>
          </p:nvPr>
        </p:nvSpPr>
        <p:spPr/>
        <p:txBody>
          <a:bodyPr/>
          <a:lstStyle/>
          <a:p>
            <a:r>
              <a:rPr lang="pt-PT" dirty="0" smtClean="0"/>
              <a:t>30-07-20</a:t>
            </a:r>
            <a:r>
              <a:rPr lang="x-none" dirty="0" smtClean="0"/>
              <a:t>24</a:t>
            </a:r>
            <a:endParaRPr lang="pt-PT" dirty="0"/>
          </a:p>
        </p:txBody>
      </p:sp>
      <p:sp>
        <p:nvSpPr>
          <p:cNvPr id="5" name="Footer Placeholder 4"/>
          <p:cNvSpPr>
            <a:spLocks noGrp="1"/>
          </p:cNvSpPr>
          <p:nvPr>
            <p:ph type="ftr" sz="quarter" idx="11"/>
          </p:nvPr>
        </p:nvSpPr>
        <p:spPr/>
        <p:txBody>
          <a:bodyPr/>
          <a:lstStyle/>
          <a:p>
            <a:r>
              <a:rPr lang="pt-PT" dirty="0" smtClean="0"/>
              <a:t>Docente: </a:t>
            </a:r>
            <a:r>
              <a:rPr lang="pt-PT" dirty="0" err="1" smtClean="0"/>
              <a:t>Juma</a:t>
            </a:r>
            <a:r>
              <a:rPr lang="pt-PT" dirty="0" smtClean="0"/>
              <a:t> </a:t>
            </a:r>
            <a:r>
              <a:rPr lang="pt-PT" dirty="0" err="1" smtClean="0"/>
              <a:t>Mussa</a:t>
            </a:r>
            <a:r>
              <a:rPr lang="pt-PT" dirty="0" smtClean="0"/>
              <a:t> (MSC)</a:t>
            </a:r>
            <a:r>
              <a:rPr lang="x-none" dirty="0" smtClean="0"/>
              <a:t> e Diogo Mutemba (MBA)</a:t>
            </a:r>
            <a:endParaRPr lang="pt-PT" dirty="0"/>
          </a:p>
        </p:txBody>
      </p:sp>
      <p:sp>
        <p:nvSpPr>
          <p:cNvPr id="6" name="Slide Number Placeholder 5"/>
          <p:cNvSpPr>
            <a:spLocks noGrp="1"/>
          </p:cNvSpPr>
          <p:nvPr>
            <p:ph type="sldNum" sz="quarter" idx="12"/>
          </p:nvPr>
        </p:nvSpPr>
        <p:spPr/>
        <p:txBody>
          <a:bodyPr/>
          <a:lstStyle/>
          <a:p>
            <a:fld id="{3DAAAB89-0D0A-448B-9984-A7B2CA7EDC1A}" type="slidenum">
              <a:rPr lang="pt-PT" smtClean="0"/>
              <a:t>5</a:t>
            </a:fld>
            <a:endParaRPr lang="pt-PT"/>
          </a:p>
        </p:txBody>
      </p:sp>
    </p:spTree>
    <p:extLst>
      <p:ext uri="{BB962C8B-B14F-4D97-AF65-F5344CB8AC3E}">
        <p14:creationId xmlns:p14="http://schemas.microsoft.com/office/powerpoint/2010/main" val="32050458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6978"/>
          </a:xfrm>
        </p:spPr>
        <p:txBody>
          <a:bodyPr>
            <a:noAutofit/>
          </a:bodyPr>
          <a:lstStyle/>
          <a:p>
            <a:pPr lvl="0"/>
            <a:r>
              <a:rPr lang="x-none" sz="2800" dirty="0" smtClean="0">
                <a:solidFill>
                  <a:schemeClr val="tx1"/>
                </a:solidFill>
                <a:latin typeface="Garamond" panose="02020404030301010803" pitchFamily="18" charset="0"/>
              </a:rPr>
              <a:t/>
            </a:r>
            <a:br>
              <a:rPr lang="x-none" sz="2800" dirty="0" smtClean="0">
                <a:solidFill>
                  <a:schemeClr val="tx1"/>
                </a:solidFill>
                <a:latin typeface="Garamond" panose="02020404030301010803" pitchFamily="18" charset="0"/>
              </a:rPr>
            </a:br>
            <a:r>
              <a:rPr lang="x-none" sz="2800" dirty="0">
                <a:solidFill>
                  <a:schemeClr val="tx1"/>
                </a:solidFill>
                <a:latin typeface="Garamond" panose="02020404030301010803" pitchFamily="18" charset="0"/>
              </a:rPr>
              <a:t/>
            </a:r>
            <a:br>
              <a:rPr lang="x-none" sz="2800" dirty="0">
                <a:solidFill>
                  <a:schemeClr val="tx1"/>
                </a:solidFill>
                <a:latin typeface="Garamond" panose="02020404030301010803" pitchFamily="18" charset="0"/>
              </a:rPr>
            </a:br>
            <a:r>
              <a:rPr lang="x-none" sz="2800" dirty="0" smtClean="0">
                <a:solidFill>
                  <a:schemeClr val="tx1"/>
                </a:solidFill>
                <a:latin typeface="Garamond" panose="02020404030301010803" pitchFamily="18" charset="0"/>
              </a:rPr>
              <a:t/>
            </a:r>
            <a:br>
              <a:rPr lang="x-none" sz="2800" dirty="0" smtClean="0">
                <a:solidFill>
                  <a:schemeClr val="tx1"/>
                </a:solidFill>
                <a:latin typeface="Garamond" panose="02020404030301010803" pitchFamily="18" charset="0"/>
              </a:rPr>
            </a:br>
            <a:r>
              <a:rPr lang="x-none" sz="2800" dirty="0" smtClean="0">
                <a:solidFill>
                  <a:schemeClr val="tx1"/>
                </a:solidFill>
                <a:latin typeface="Garamond" panose="02020404030301010803" pitchFamily="18" charset="0"/>
              </a:rPr>
              <a:t>2. </a:t>
            </a:r>
            <a:r>
              <a:rPr lang="pt-PT" sz="2800" dirty="0">
                <a:solidFill>
                  <a:schemeClr val="tx1"/>
                </a:solidFill>
              </a:rPr>
              <a:t>Resumir a relação entre atitudes e comportamento</a:t>
            </a:r>
            <a:r>
              <a:rPr lang="pt-PT" sz="2800" dirty="0">
                <a:solidFill>
                  <a:schemeClr val="tx1"/>
                </a:solidFill>
                <a:latin typeface="Garamond" panose="02020404030301010803" pitchFamily="18" charset="0"/>
              </a:rPr>
              <a:t/>
            </a:r>
            <a:br>
              <a:rPr lang="pt-PT" sz="2800" dirty="0">
                <a:solidFill>
                  <a:schemeClr val="tx1"/>
                </a:solidFill>
                <a:latin typeface="Garamond" panose="02020404030301010803" pitchFamily="18" charset="0"/>
              </a:rPr>
            </a:br>
            <a:r>
              <a:rPr lang="pt-PT" sz="2800" dirty="0">
                <a:solidFill>
                  <a:schemeClr val="tx1"/>
                </a:solidFill>
                <a:latin typeface="Garamond" panose="02020404030301010803" pitchFamily="18" charset="0"/>
              </a:rPr>
              <a:t/>
            </a:r>
            <a:br>
              <a:rPr lang="pt-PT" sz="2800" dirty="0">
                <a:solidFill>
                  <a:schemeClr val="tx1"/>
                </a:solidFill>
                <a:latin typeface="Garamond" panose="02020404030301010803" pitchFamily="18" charset="0"/>
              </a:rPr>
            </a:br>
            <a:r>
              <a:rPr lang="pt-PT" sz="2800" dirty="0">
                <a:solidFill>
                  <a:schemeClr val="tx1"/>
                </a:solidFill>
                <a:latin typeface="Garamond" panose="02020404030301010803" pitchFamily="18" charset="0"/>
              </a:rPr>
              <a:t/>
            </a:r>
            <a:br>
              <a:rPr lang="pt-PT" sz="2800" dirty="0">
                <a:solidFill>
                  <a:schemeClr val="tx1"/>
                </a:solidFill>
                <a:latin typeface="Garamond" panose="02020404030301010803" pitchFamily="18" charset="0"/>
              </a:rPr>
            </a:br>
            <a:endParaRPr lang="pt-PT" sz="2800" b="1" dirty="0">
              <a:solidFill>
                <a:schemeClr val="tx1"/>
              </a:solidFill>
              <a:latin typeface="Garamond" panose="02020404030301010803" pitchFamily="18" charset="0"/>
            </a:endParaRPr>
          </a:p>
        </p:txBody>
      </p:sp>
      <p:sp>
        <p:nvSpPr>
          <p:cNvPr id="3" name="Content Placeholder 2"/>
          <p:cNvSpPr>
            <a:spLocks noGrp="1"/>
          </p:cNvSpPr>
          <p:nvPr>
            <p:ph idx="1"/>
          </p:nvPr>
        </p:nvSpPr>
        <p:spPr>
          <a:xfrm>
            <a:off x="450376" y="1342103"/>
            <a:ext cx="11395260" cy="5252660"/>
          </a:xfrm>
        </p:spPr>
        <p:txBody>
          <a:bodyPr>
            <a:normAutofit fontScale="92500" lnSpcReduction="20000"/>
          </a:bodyPr>
          <a:lstStyle/>
          <a:p>
            <a:pPr algn="just">
              <a:buNone/>
              <a:defRPr/>
            </a:pPr>
            <a:endParaRPr lang="pt-PT" sz="2800" b="1" dirty="0">
              <a:solidFill>
                <a:srgbClr val="00B050"/>
              </a:solidFill>
              <a:latin typeface="Garamond" panose="02020404030301010803" pitchFamily="18" charset="0"/>
            </a:endParaRPr>
          </a:p>
          <a:p>
            <a:pPr marL="0" indent="0">
              <a:buFont typeface="Wingdings" panose="05000000000000000000" pitchFamily="2" charset="2"/>
              <a:buNone/>
            </a:pPr>
            <a:r>
              <a:rPr lang="x-none" altLang="pt-PT" sz="3000" b="1" dirty="0" smtClean="0">
                <a:solidFill>
                  <a:srgbClr val="00B050"/>
                </a:solidFill>
                <a:latin typeface="Garamond" panose="02020404030301010803" pitchFamily="18" charset="0"/>
              </a:rPr>
              <a:t>2</a:t>
            </a:r>
            <a:r>
              <a:rPr lang="pt-PT" altLang="pt-PT" sz="3000" b="1" dirty="0" smtClean="0">
                <a:solidFill>
                  <a:srgbClr val="00B050"/>
                </a:solidFill>
                <a:latin typeface="Garamond" panose="02020404030301010803" pitchFamily="18" charset="0"/>
              </a:rPr>
              <a:t>. </a:t>
            </a:r>
            <a:r>
              <a:rPr lang="pt-PT" altLang="pt-PT" sz="3000" b="1" dirty="0">
                <a:solidFill>
                  <a:srgbClr val="00B050"/>
                </a:solidFill>
                <a:latin typeface="Garamond" panose="02020404030301010803" pitchFamily="18" charset="0"/>
              </a:rPr>
              <a:t>O Comportamento é Sempre determinado </a:t>
            </a:r>
            <a:r>
              <a:rPr lang="pt-PT" altLang="pt-PT" sz="3000" b="1" dirty="0" err="1">
                <a:solidFill>
                  <a:srgbClr val="00B050"/>
                </a:solidFill>
                <a:latin typeface="Garamond" panose="02020404030301010803" pitchFamily="18" charset="0"/>
              </a:rPr>
              <a:t>pelas</a:t>
            </a:r>
            <a:r>
              <a:rPr lang="pt-PT" altLang="pt-PT" sz="3000" b="1" dirty="0">
                <a:solidFill>
                  <a:srgbClr val="00B050"/>
                </a:solidFill>
                <a:latin typeface="Garamond" panose="02020404030301010803" pitchFamily="18" charset="0"/>
              </a:rPr>
              <a:t> Atitudes?</a:t>
            </a:r>
          </a:p>
          <a:p>
            <a:pPr marL="0" indent="0">
              <a:buFont typeface="Wingdings" panose="05000000000000000000" pitchFamily="2" charset="2"/>
              <a:buNone/>
            </a:pPr>
            <a:endParaRPr lang="pt-PT" altLang="pt-PT" sz="2800" b="1" dirty="0">
              <a:latin typeface="Garamond" panose="02020404030301010803" pitchFamily="18" charset="0"/>
            </a:endParaRPr>
          </a:p>
          <a:p>
            <a:pPr marL="0" indent="0" algn="just">
              <a:buFont typeface="Wingdings" panose="05000000000000000000" pitchFamily="2" charset="2"/>
              <a:buNone/>
            </a:pPr>
            <a:r>
              <a:rPr lang="pt-PT" altLang="pt-PT" sz="2800" dirty="0">
                <a:latin typeface="Garamond" panose="02020404030301010803" pitchFamily="18" charset="0"/>
              </a:rPr>
              <a:t>O pensamento comum é que as atitudes que as pessoas têm determinam o que elas fazem. O senso comum também sugere essa relação.</a:t>
            </a:r>
          </a:p>
          <a:p>
            <a:pPr marL="0" indent="0" algn="just">
              <a:buFont typeface="Wingdings" panose="05000000000000000000" pitchFamily="2" charset="2"/>
              <a:buNone/>
            </a:pPr>
            <a:endParaRPr lang="pt-PT" altLang="pt-PT" sz="2800" dirty="0">
              <a:latin typeface="Garamond" panose="02020404030301010803" pitchFamily="18" charset="0"/>
            </a:endParaRPr>
          </a:p>
          <a:p>
            <a:pPr marL="0" indent="0" algn="just">
              <a:buFont typeface="Wingdings" panose="05000000000000000000" pitchFamily="2" charset="2"/>
              <a:buNone/>
            </a:pPr>
            <a:r>
              <a:rPr lang="pt-PT" altLang="pt-PT" sz="2800" dirty="0">
                <a:latin typeface="Garamond" panose="02020404030301010803" pitchFamily="18" charset="0"/>
              </a:rPr>
              <a:t>A partir dos anos 60 esse suposto relação entre atitude e comportamento foi desafiado por uma pesquisa. A pesquisa afirma que ás vezes são as atitudes que seguem o comportamento e não o </a:t>
            </a:r>
            <a:r>
              <a:rPr lang="pt-PT" altLang="pt-PT" sz="2800" dirty="0" smtClean="0">
                <a:latin typeface="Garamond" panose="02020404030301010803" pitchFamily="18" charset="0"/>
              </a:rPr>
              <a:t>contrário</a:t>
            </a:r>
            <a:r>
              <a:rPr lang="x-none" altLang="pt-PT" sz="2800" dirty="0" smtClean="0">
                <a:latin typeface="Garamond" panose="02020404030301010803" pitchFamily="18" charset="0"/>
              </a:rPr>
              <a:t> (Robbins, 2011)</a:t>
            </a:r>
            <a:r>
              <a:rPr lang="pt-PT" altLang="pt-PT" sz="2800" dirty="0" smtClean="0">
                <a:latin typeface="Garamond" panose="02020404030301010803" pitchFamily="18" charset="0"/>
              </a:rPr>
              <a:t>.</a:t>
            </a:r>
            <a:endParaRPr lang="pt-PT" altLang="pt-PT" sz="2800" dirty="0">
              <a:latin typeface="Garamond" panose="02020404030301010803" pitchFamily="18" charset="0"/>
            </a:endParaRPr>
          </a:p>
          <a:p>
            <a:pPr marL="0" indent="0" algn="just">
              <a:buFont typeface="Wingdings" panose="05000000000000000000" pitchFamily="2" charset="2"/>
              <a:buNone/>
            </a:pPr>
            <a:r>
              <a:rPr lang="pt-PT" altLang="pt-PT" sz="2800" dirty="0">
                <a:latin typeface="Garamond" panose="02020404030301010803" pitchFamily="18" charset="0"/>
              </a:rPr>
              <a:t>Os casos de atitudes influenciados </a:t>
            </a:r>
            <a:r>
              <a:rPr lang="pt-PT" altLang="pt-PT" sz="2800" dirty="0" err="1">
                <a:latin typeface="Garamond" panose="02020404030301010803" pitchFamily="18" charset="0"/>
              </a:rPr>
              <a:t>pelo</a:t>
            </a:r>
            <a:r>
              <a:rPr lang="pt-PT" altLang="pt-PT" sz="2800" dirty="0">
                <a:latin typeface="Garamond" panose="02020404030301010803" pitchFamily="18" charset="0"/>
              </a:rPr>
              <a:t> comportamento ilustram o </a:t>
            </a:r>
            <a:r>
              <a:rPr lang="pt-PT" altLang="pt-PT" sz="2800" b="1" dirty="0">
                <a:latin typeface="Garamond" panose="02020404030301010803" pitchFamily="18" charset="0"/>
              </a:rPr>
              <a:t>efeito de Dissonância Cognitiva.</a:t>
            </a:r>
          </a:p>
          <a:p>
            <a:pPr marL="0" indent="0" algn="just">
              <a:buFont typeface="Wingdings" panose="05000000000000000000" pitchFamily="2" charset="2"/>
              <a:buNone/>
            </a:pPr>
            <a:endParaRPr lang="pt-PT" altLang="pt-PT" sz="2800" b="1" dirty="0">
              <a:latin typeface="Garamond" panose="02020404030301010803" pitchFamily="18" charset="0"/>
            </a:endParaRPr>
          </a:p>
          <a:p>
            <a:pPr marL="0" indent="0" algn="just">
              <a:buFont typeface="Wingdings" panose="05000000000000000000" pitchFamily="2" charset="2"/>
              <a:buNone/>
            </a:pPr>
            <a:r>
              <a:rPr lang="pt-PT" altLang="pt-PT" sz="2800" b="1" dirty="0">
                <a:latin typeface="Garamond" panose="02020404030301010803" pitchFamily="18" charset="0"/>
              </a:rPr>
              <a:t>Dissonância Cognitiva- </a:t>
            </a:r>
            <a:r>
              <a:rPr lang="pt-PT" altLang="pt-PT" sz="2800" dirty="0">
                <a:latin typeface="Garamond" panose="02020404030301010803" pitchFamily="18" charset="0"/>
              </a:rPr>
              <a:t>Qualquer forma de incompatibilidade é desconfortável, </a:t>
            </a:r>
            <a:r>
              <a:rPr lang="pt-PT" altLang="pt-PT" sz="2800" dirty="0" err="1">
                <a:latin typeface="Garamond" panose="02020404030301010803" pitchFamily="18" charset="0"/>
              </a:rPr>
              <a:t>pelo</a:t>
            </a:r>
            <a:r>
              <a:rPr lang="pt-PT" altLang="pt-PT" sz="2800" dirty="0">
                <a:latin typeface="Garamond" panose="02020404030301010803" pitchFamily="18" charset="0"/>
              </a:rPr>
              <a:t> que sempre as pessoas vão tentar reduzir.</a:t>
            </a:r>
          </a:p>
          <a:p>
            <a:pPr marL="0" indent="0">
              <a:buFont typeface="Wingdings" panose="05000000000000000000" pitchFamily="2" charset="2"/>
              <a:buNone/>
            </a:pPr>
            <a:endParaRPr lang="pt-PT" altLang="pt-PT" sz="2800" dirty="0"/>
          </a:p>
          <a:p>
            <a:pPr marL="0" indent="0">
              <a:buNone/>
            </a:pPr>
            <a:endParaRPr lang="en-US" sz="2800" b="0" dirty="0">
              <a:solidFill>
                <a:srgbClr val="00B050"/>
              </a:solidFill>
            </a:endParaRPr>
          </a:p>
          <a:p>
            <a:endParaRPr lang="pt-PT" sz="2800" b="0" dirty="0"/>
          </a:p>
        </p:txBody>
      </p:sp>
      <p:sp>
        <p:nvSpPr>
          <p:cNvPr id="8" name="Date Placeholder 7"/>
          <p:cNvSpPr>
            <a:spLocks noGrp="1"/>
          </p:cNvSpPr>
          <p:nvPr>
            <p:ph type="dt" sz="half" idx="10"/>
          </p:nvPr>
        </p:nvSpPr>
        <p:spPr/>
        <p:txBody>
          <a:bodyPr/>
          <a:lstStyle/>
          <a:p>
            <a:r>
              <a:rPr lang="pt-PT" dirty="0" smtClean="0"/>
              <a:t>30-07-2</a:t>
            </a:r>
            <a:r>
              <a:rPr lang="x-none" dirty="0" smtClean="0"/>
              <a:t>024</a:t>
            </a:r>
            <a:endParaRPr lang="pt-PT" dirty="0"/>
          </a:p>
        </p:txBody>
      </p:sp>
      <p:sp>
        <p:nvSpPr>
          <p:cNvPr id="5" name="Footer Placeholder 4"/>
          <p:cNvSpPr>
            <a:spLocks noGrp="1"/>
          </p:cNvSpPr>
          <p:nvPr>
            <p:ph type="ftr" sz="quarter" idx="11"/>
          </p:nvPr>
        </p:nvSpPr>
        <p:spPr/>
        <p:txBody>
          <a:bodyPr/>
          <a:lstStyle/>
          <a:p>
            <a:r>
              <a:rPr lang="pt-PT" dirty="0"/>
              <a:t>Docente: </a:t>
            </a:r>
            <a:r>
              <a:rPr lang="pt-PT" dirty="0" err="1"/>
              <a:t>Juma</a:t>
            </a:r>
            <a:r>
              <a:rPr lang="pt-PT" dirty="0"/>
              <a:t> </a:t>
            </a:r>
            <a:r>
              <a:rPr lang="pt-PT" dirty="0" err="1"/>
              <a:t>Mussa</a:t>
            </a:r>
            <a:r>
              <a:rPr lang="pt-PT" dirty="0"/>
              <a:t> (MSC</a:t>
            </a:r>
            <a:r>
              <a:rPr lang="pt-PT" dirty="0" smtClean="0"/>
              <a:t>)</a:t>
            </a:r>
            <a:r>
              <a:rPr lang="x-none" dirty="0" smtClean="0"/>
              <a:t> e Diogo Mutemba (MBA)</a:t>
            </a:r>
            <a:endParaRPr lang="pt-PT" dirty="0"/>
          </a:p>
        </p:txBody>
      </p:sp>
      <p:sp>
        <p:nvSpPr>
          <p:cNvPr id="6" name="Slide Number Placeholder 5"/>
          <p:cNvSpPr>
            <a:spLocks noGrp="1"/>
          </p:cNvSpPr>
          <p:nvPr>
            <p:ph type="sldNum" sz="quarter" idx="12"/>
          </p:nvPr>
        </p:nvSpPr>
        <p:spPr/>
        <p:txBody>
          <a:bodyPr/>
          <a:lstStyle/>
          <a:p>
            <a:fld id="{3DAAAB89-0D0A-448B-9984-A7B2CA7EDC1A}" type="slidenum">
              <a:rPr lang="pt-PT" smtClean="0"/>
              <a:t>6</a:t>
            </a:fld>
            <a:endParaRPr lang="pt-PT"/>
          </a:p>
        </p:txBody>
      </p:sp>
    </p:spTree>
    <p:extLst>
      <p:ext uri="{BB962C8B-B14F-4D97-AF65-F5344CB8AC3E}">
        <p14:creationId xmlns:p14="http://schemas.microsoft.com/office/powerpoint/2010/main" val="13250118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375" y="-144463"/>
            <a:ext cx="10893425" cy="1114281"/>
          </a:xfrm>
        </p:spPr>
        <p:txBody>
          <a:bodyPr>
            <a:normAutofit fontScale="90000"/>
          </a:bodyPr>
          <a:lstStyle/>
          <a:p>
            <a:r>
              <a:rPr lang="x-none" sz="3200" dirty="0" smtClean="0">
                <a:solidFill>
                  <a:schemeClr val="tx1"/>
                </a:solidFill>
                <a:latin typeface="Garamond" panose="02020404030301010803" pitchFamily="18" charset="0"/>
              </a:rPr>
              <a:t/>
            </a:r>
            <a:br>
              <a:rPr lang="x-none" sz="3200" dirty="0" smtClean="0">
                <a:solidFill>
                  <a:schemeClr val="tx1"/>
                </a:solidFill>
                <a:latin typeface="Garamond" panose="02020404030301010803" pitchFamily="18" charset="0"/>
              </a:rPr>
            </a:br>
            <a:r>
              <a:rPr lang="x-none" sz="3200" dirty="0" smtClean="0">
                <a:solidFill>
                  <a:schemeClr val="tx1"/>
                </a:solidFill>
                <a:latin typeface="Garamond" panose="02020404030301010803" pitchFamily="18" charset="0"/>
              </a:rPr>
              <a:t/>
            </a:r>
            <a:br>
              <a:rPr lang="x-none" sz="3200" dirty="0" smtClean="0">
                <a:solidFill>
                  <a:schemeClr val="tx1"/>
                </a:solidFill>
                <a:latin typeface="Garamond" panose="02020404030301010803" pitchFamily="18" charset="0"/>
              </a:rPr>
            </a:br>
            <a:r>
              <a:rPr lang="x-none" sz="3200" dirty="0">
                <a:solidFill>
                  <a:schemeClr val="tx1"/>
                </a:solidFill>
                <a:latin typeface="Garamond" panose="02020404030301010803" pitchFamily="18" charset="0"/>
              </a:rPr>
              <a:t/>
            </a:r>
            <a:br>
              <a:rPr lang="x-none" sz="3200" dirty="0">
                <a:solidFill>
                  <a:schemeClr val="tx1"/>
                </a:solidFill>
                <a:latin typeface="Garamond" panose="02020404030301010803" pitchFamily="18" charset="0"/>
              </a:rPr>
            </a:br>
            <a:r>
              <a:rPr lang="x-none" sz="3200" dirty="0" smtClean="0">
                <a:solidFill>
                  <a:schemeClr val="tx1"/>
                </a:solidFill>
                <a:latin typeface="Garamond" panose="02020404030301010803" pitchFamily="18" charset="0"/>
              </a:rPr>
              <a:t/>
            </a:r>
            <a:br>
              <a:rPr lang="x-none" sz="3200" dirty="0" smtClean="0">
                <a:solidFill>
                  <a:schemeClr val="tx1"/>
                </a:solidFill>
                <a:latin typeface="Garamond" panose="02020404030301010803" pitchFamily="18" charset="0"/>
              </a:rPr>
            </a:br>
            <a:r>
              <a:rPr lang="x-none" sz="3200" dirty="0" smtClean="0">
                <a:solidFill>
                  <a:schemeClr val="tx1"/>
                </a:solidFill>
                <a:latin typeface="Garamond" panose="02020404030301010803" pitchFamily="18" charset="0"/>
              </a:rPr>
              <a:t>2</a:t>
            </a:r>
            <a:r>
              <a:rPr lang="x-none" sz="3200" dirty="0">
                <a:solidFill>
                  <a:schemeClr val="tx1"/>
                </a:solidFill>
                <a:latin typeface="Garamond" panose="02020404030301010803" pitchFamily="18" charset="0"/>
              </a:rPr>
              <a:t>. </a:t>
            </a:r>
            <a:r>
              <a:rPr lang="pt-PT" sz="3200" dirty="0">
                <a:solidFill>
                  <a:schemeClr val="tx1"/>
                </a:solidFill>
              </a:rPr>
              <a:t>Resumir a relação entre atitudes e comportamento</a:t>
            </a:r>
            <a:r>
              <a:rPr lang="pt-PT" sz="3200" dirty="0">
                <a:solidFill>
                  <a:schemeClr val="tx1"/>
                </a:solidFill>
                <a:latin typeface="Garamond" panose="02020404030301010803" pitchFamily="18" charset="0"/>
              </a:rPr>
              <a:t/>
            </a:r>
            <a:br>
              <a:rPr lang="pt-PT" sz="3200" dirty="0">
                <a:solidFill>
                  <a:schemeClr val="tx1"/>
                </a:solidFill>
                <a:latin typeface="Garamond" panose="02020404030301010803" pitchFamily="18" charset="0"/>
              </a:rPr>
            </a:br>
            <a:r>
              <a:rPr lang="pt-PT" sz="3200" dirty="0">
                <a:solidFill>
                  <a:schemeClr val="tx1"/>
                </a:solidFill>
                <a:latin typeface="Garamond" panose="02020404030301010803" pitchFamily="18" charset="0"/>
              </a:rPr>
              <a:t/>
            </a:r>
            <a:br>
              <a:rPr lang="pt-PT" sz="3200" dirty="0">
                <a:solidFill>
                  <a:schemeClr val="tx1"/>
                </a:solidFill>
                <a:latin typeface="Garamond" panose="02020404030301010803" pitchFamily="18" charset="0"/>
              </a:rPr>
            </a:br>
            <a:r>
              <a:rPr lang="x-none" sz="3200" dirty="0">
                <a:solidFill>
                  <a:schemeClr val="tx1"/>
                </a:solidFill>
                <a:latin typeface="Garamond" panose="02020404030301010803" pitchFamily="18" charset="0"/>
              </a:rPr>
              <a:t/>
            </a:r>
            <a:br>
              <a:rPr lang="x-none" sz="3200" dirty="0">
                <a:solidFill>
                  <a:schemeClr val="tx1"/>
                </a:solidFill>
                <a:latin typeface="Garamond" panose="02020404030301010803" pitchFamily="18" charset="0"/>
              </a:rPr>
            </a:br>
            <a:endParaRPr lang="pt-PT" sz="3200" dirty="0">
              <a:solidFill>
                <a:schemeClr val="tx1"/>
              </a:solidFill>
              <a:latin typeface="Garamond" panose="02020404030301010803" pitchFamily="18" charset="0"/>
            </a:endParaRPr>
          </a:p>
        </p:txBody>
      </p:sp>
      <p:sp>
        <p:nvSpPr>
          <p:cNvPr id="3" name="Content Placeholder 2"/>
          <p:cNvSpPr>
            <a:spLocks noGrp="1"/>
          </p:cNvSpPr>
          <p:nvPr>
            <p:ph idx="1"/>
          </p:nvPr>
        </p:nvSpPr>
        <p:spPr>
          <a:xfrm>
            <a:off x="353290" y="969818"/>
            <a:ext cx="11000509" cy="5054745"/>
          </a:xfrm>
        </p:spPr>
        <p:txBody>
          <a:bodyPr>
            <a:normAutofit/>
          </a:bodyPr>
          <a:lstStyle/>
          <a:p>
            <a:pPr marL="0" indent="0">
              <a:buFont typeface="Wingdings" panose="05000000000000000000" pitchFamily="2" charset="2"/>
              <a:buNone/>
              <a:defRPr/>
            </a:pPr>
            <a:endParaRPr lang="x-none" b="1" dirty="0" smtClean="0">
              <a:latin typeface="Garamond" panose="02020404030301010803" pitchFamily="18" charset="0"/>
            </a:endParaRPr>
          </a:p>
          <a:p>
            <a:pPr marL="0" indent="0">
              <a:buFont typeface="Wingdings" panose="05000000000000000000" pitchFamily="2" charset="2"/>
              <a:buNone/>
              <a:defRPr/>
            </a:pPr>
            <a:r>
              <a:rPr lang="en-US" b="1" dirty="0" smtClean="0">
                <a:latin typeface="Garamond" panose="02020404030301010803" pitchFamily="18" charset="0"/>
              </a:rPr>
              <a:t> </a:t>
            </a:r>
            <a:r>
              <a:rPr lang="pt-PT" sz="2800" dirty="0" smtClean="0">
                <a:latin typeface="Garamond" panose="02020404030301010803" pitchFamily="18" charset="0"/>
              </a:rPr>
              <a:t>Todo </a:t>
            </a:r>
            <a:r>
              <a:rPr lang="pt-PT" sz="2800" dirty="0">
                <a:latin typeface="Garamond" panose="02020404030301010803" pitchFamily="18" charset="0"/>
              </a:rPr>
              <a:t>ser humano visa </a:t>
            </a:r>
            <a:r>
              <a:rPr lang="pt-PT" sz="2800" b="1" dirty="0">
                <a:latin typeface="Garamond" panose="02020404030301010803" pitchFamily="18" charset="0"/>
              </a:rPr>
              <a:t>equilibrar seus comportamentos </a:t>
            </a:r>
            <a:r>
              <a:rPr lang="pt-PT" sz="2800" dirty="0">
                <a:latin typeface="Garamond" panose="02020404030301010803" pitchFamily="18" charset="0"/>
              </a:rPr>
              <a:t>de acordo com </a:t>
            </a:r>
            <a:r>
              <a:rPr lang="pt-PT" sz="2800" b="1" dirty="0">
                <a:latin typeface="Garamond" panose="02020404030301010803" pitchFamily="18" charset="0"/>
              </a:rPr>
              <a:t>suas crenças e valores</a:t>
            </a:r>
            <a:r>
              <a:rPr lang="pt-PT" sz="2800" dirty="0">
                <a:latin typeface="Garamond" panose="02020404030301010803" pitchFamily="18" charset="0"/>
              </a:rPr>
              <a:t>. </a:t>
            </a:r>
            <a:r>
              <a:rPr lang="pt-PT" sz="2800" dirty="0" smtClean="0">
                <a:latin typeface="Garamond" panose="02020404030301010803" pitchFamily="18" charset="0"/>
              </a:rPr>
              <a:t>Quando </a:t>
            </a:r>
            <a:r>
              <a:rPr lang="pt-PT" sz="2800" dirty="0">
                <a:latin typeface="Garamond" panose="02020404030301010803" pitchFamily="18" charset="0"/>
              </a:rPr>
              <a:t>realizamos uma </a:t>
            </a:r>
            <a:r>
              <a:rPr lang="pt-PT" sz="2800" dirty="0" smtClean="0">
                <a:latin typeface="Garamond" panose="02020404030301010803" pitchFamily="18" charset="0"/>
              </a:rPr>
              <a:t>a</a:t>
            </a:r>
            <a:r>
              <a:rPr lang="x-none" sz="2800" dirty="0" smtClean="0">
                <a:latin typeface="Garamond" panose="02020404030301010803" pitchFamily="18" charset="0"/>
              </a:rPr>
              <a:t>c</a:t>
            </a:r>
            <a:r>
              <a:rPr lang="pt-PT" sz="2800" dirty="0" err="1" smtClean="0">
                <a:latin typeface="Garamond" panose="02020404030301010803" pitchFamily="18" charset="0"/>
              </a:rPr>
              <a:t>ção</a:t>
            </a:r>
            <a:r>
              <a:rPr lang="pt-PT" sz="2800" dirty="0" smtClean="0">
                <a:latin typeface="Garamond" panose="02020404030301010803" pitchFamily="18" charset="0"/>
              </a:rPr>
              <a:t> </a:t>
            </a:r>
            <a:r>
              <a:rPr lang="pt-PT" sz="2800" dirty="0">
                <a:latin typeface="Garamond" panose="02020404030301010803" pitchFamily="18" charset="0"/>
              </a:rPr>
              <a:t>e nossas percepções entram em conflito, dá-se o nome de dissonância cognitiva</a:t>
            </a:r>
            <a:r>
              <a:rPr lang="pt-PT" sz="2800" dirty="0" smtClean="0">
                <a:latin typeface="Garamond" panose="02020404030301010803" pitchFamily="18" charset="0"/>
              </a:rPr>
              <a:t>.</a:t>
            </a:r>
            <a:endParaRPr lang="x-none" sz="2800" dirty="0" smtClean="0">
              <a:latin typeface="Garamond" panose="02020404030301010803" pitchFamily="18" charset="0"/>
            </a:endParaRPr>
          </a:p>
          <a:p>
            <a:pPr marL="0" indent="0" algn="just">
              <a:buFont typeface="Wingdings" panose="05000000000000000000" pitchFamily="2" charset="2"/>
              <a:buNone/>
              <a:defRPr/>
            </a:pPr>
            <a:endParaRPr lang="x-none" sz="2800" dirty="0" smtClean="0">
              <a:latin typeface="Garamond" panose="02020404030301010803" pitchFamily="18" charset="0"/>
            </a:endParaRPr>
          </a:p>
          <a:p>
            <a:pPr marL="0" indent="0" algn="just">
              <a:buFont typeface="Wingdings" panose="05000000000000000000" pitchFamily="2" charset="2"/>
              <a:buNone/>
              <a:defRPr/>
            </a:pPr>
            <a:r>
              <a:rPr lang="pt-PT" sz="2800" dirty="0">
                <a:latin typeface="Garamond" panose="02020404030301010803" pitchFamily="18" charset="0"/>
              </a:rPr>
              <a:t>O psicólogo norte americano Leon </a:t>
            </a:r>
            <a:r>
              <a:rPr lang="pt-PT" sz="2800" dirty="0" err="1">
                <a:latin typeface="Garamond" panose="02020404030301010803" pitchFamily="18" charset="0"/>
              </a:rPr>
              <a:t>Festinger</a:t>
            </a:r>
            <a:r>
              <a:rPr lang="pt-PT" sz="2800" dirty="0">
                <a:latin typeface="Garamond" panose="02020404030301010803" pitchFamily="18" charset="0"/>
              </a:rPr>
              <a:t>, constatou em 1957, que </a:t>
            </a:r>
            <a:r>
              <a:rPr lang="pt-PT" sz="2800" b="1" dirty="0">
                <a:latin typeface="Garamond" panose="02020404030301010803" pitchFamily="18" charset="0"/>
              </a:rPr>
              <a:t>dissonância cognitiva refere-se à contradição entre a maneira como o indivíduo se comporta e a maneira como ele pensa</a:t>
            </a:r>
            <a:r>
              <a:rPr lang="pt-PT" sz="2800" dirty="0">
                <a:latin typeface="Garamond" panose="02020404030301010803" pitchFamily="18" charset="0"/>
              </a:rPr>
              <a:t>, ou seja, é o resultado emocional proveniente de uma </a:t>
            </a:r>
            <a:r>
              <a:rPr lang="pt-PT" sz="2800" dirty="0" smtClean="0">
                <a:latin typeface="Garamond" panose="02020404030301010803" pitchFamily="18" charset="0"/>
              </a:rPr>
              <a:t>a</a:t>
            </a:r>
            <a:r>
              <a:rPr lang="x-none" sz="2800" dirty="0" smtClean="0">
                <a:latin typeface="Garamond" panose="02020404030301010803" pitchFamily="18" charset="0"/>
              </a:rPr>
              <a:t>c</a:t>
            </a:r>
            <a:r>
              <a:rPr lang="pt-PT" sz="2800" dirty="0" err="1" smtClean="0">
                <a:latin typeface="Garamond" panose="02020404030301010803" pitchFamily="18" charset="0"/>
              </a:rPr>
              <a:t>ção</a:t>
            </a:r>
            <a:r>
              <a:rPr lang="pt-PT" sz="2800" dirty="0" smtClean="0">
                <a:latin typeface="Garamond" panose="02020404030301010803" pitchFamily="18" charset="0"/>
              </a:rPr>
              <a:t> </a:t>
            </a:r>
            <a:r>
              <a:rPr lang="pt-PT" sz="2800" dirty="0">
                <a:latin typeface="Garamond" panose="02020404030301010803" pitchFamily="18" charset="0"/>
              </a:rPr>
              <a:t>em que </a:t>
            </a:r>
            <a:r>
              <a:rPr lang="pt-PT" sz="2800" b="1" dirty="0">
                <a:latin typeface="Garamond" panose="02020404030301010803" pitchFamily="18" charset="0"/>
              </a:rPr>
              <a:t>duas crenças distintas se chocam.</a:t>
            </a:r>
          </a:p>
          <a:p>
            <a:pPr marL="0" indent="0">
              <a:buNone/>
              <a:defRPr/>
            </a:pPr>
            <a:endParaRPr lang="pt-PT" sz="2800" dirty="0">
              <a:latin typeface="Garamond" panose="02020404030301010803" pitchFamily="18" charset="0"/>
            </a:endParaRPr>
          </a:p>
          <a:p>
            <a:pPr marL="0" indent="0">
              <a:buFont typeface="Wingdings" panose="05000000000000000000" pitchFamily="2" charset="2"/>
              <a:buNone/>
              <a:defRPr/>
            </a:pPr>
            <a:endParaRPr lang="pt-PT" sz="3200" dirty="0"/>
          </a:p>
          <a:p>
            <a:pPr marL="0" indent="0">
              <a:buNone/>
            </a:pPr>
            <a:endParaRPr lang="pt-PT" sz="3200" b="1" dirty="0">
              <a:solidFill>
                <a:srgbClr val="00B050"/>
              </a:solidFill>
              <a:latin typeface="Garamond" panose="02020404030301010803" pitchFamily="18" charset="0"/>
            </a:endParaRPr>
          </a:p>
        </p:txBody>
      </p:sp>
      <p:sp>
        <p:nvSpPr>
          <p:cNvPr id="14" name="Date Placeholder 13"/>
          <p:cNvSpPr>
            <a:spLocks noGrp="1"/>
          </p:cNvSpPr>
          <p:nvPr>
            <p:ph type="dt" sz="half" idx="10"/>
          </p:nvPr>
        </p:nvSpPr>
        <p:spPr/>
        <p:txBody>
          <a:bodyPr/>
          <a:lstStyle/>
          <a:p>
            <a:r>
              <a:rPr lang="pt-PT" dirty="0" smtClean="0"/>
              <a:t>30-07-202</a:t>
            </a:r>
            <a:r>
              <a:rPr lang="x-none" dirty="0" smtClean="0"/>
              <a:t>4</a:t>
            </a:r>
            <a:endParaRPr lang="pt-PT" dirty="0"/>
          </a:p>
        </p:txBody>
      </p:sp>
      <p:sp>
        <p:nvSpPr>
          <p:cNvPr id="12" name="Footer Placeholder 11"/>
          <p:cNvSpPr>
            <a:spLocks noGrp="1"/>
          </p:cNvSpPr>
          <p:nvPr>
            <p:ph type="ftr" sz="quarter" idx="11"/>
          </p:nvPr>
        </p:nvSpPr>
        <p:spPr/>
        <p:txBody>
          <a:bodyPr/>
          <a:lstStyle/>
          <a:p>
            <a:r>
              <a:rPr lang="pt-PT" dirty="0"/>
              <a:t>Docente: </a:t>
            </a:r>
            <a:r>
              <a:rPr lang="pt-PT" dirty="0" err="1"/>
              <a:t>Juma</a:t>
            </a:r>
            <a:r>
              <a:rPr lang="pt-PT" dirty="0"/>
              <a:t> </a:t>
            </a:r>
            <a:r>
              <a:rPr lang="pt-PT" dirty="0" err="1"/>
              <a:t>Mussa</a:t>
            </a:r>
            <a:r>
              <a:rPr lang="pt-PT" dirty="0"/>
              <a:t> (MSC</a:t>
            </a:r>
            <a:r>
              <a:rPr lang="pt-PT" dirty="0" smtClean="0"/>
              <a:t>)</a:t>
            </a:r>
            <a:r>
              <a:rPr lang="x-none" dirty="0" smtClean="0"/>
              <a:t> e Diogo Mutemba (MBA)</a:t>
            </a:r>
            <a:endParaRPr lang="pt-PT" dirty="0"/>
          </a:p>
        </p:txBody>
      </p:sp>
      <p:sp>
        <p:nvSpPr>
          <p:cNvPr id="13" name="Slide Number Placeholder 12"/>
          <p:cNvSpPr>
            <a:spLocks noGrp="1"/>
          </p:cNvSpPr>
          <p:nvPr>
            <p:ph type="sldNum" sz="quarter" idx="12"/>
          </p:nvPr>
        </p:nvSpPr>
        <p:spPr/>
        <p:txBody>
          <a:bodyPr/>
          <a:lstStyle/>
          <a:p>
            <a:fld id="{3DAAAB89-0D0A-448B-9984-A7B2CA7EDC1A}" type="slidenum">
              <a:rPr lang="pt-PT" smtClean="0"/>
              <a:t>7</a:t>
            </a:fld>
            <a:endParaRPr lang="pt-PT"/>
          </a:p>
        </p:txBody>
      </p:sp>
      <p:sp>
        <p:nvSpPr>
          <p:cNvPr id="4" name="AutoShape 2" descr="O que é Dissonância Cognitiv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PT"/>
          </a:p>
        </p:txBody>
      </p:sp>
    </p:spTree>
    <p:extLst>
      <p:ext uri="{BB962C8B-B14F-4D97-AF65-F5344CB8AC3E}">
        <p14:creationId xmlns:p14="http://schemas.microsoft.com/office/powerpoint/2010/main" val="1545621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7419" y="18288"/>
            <a:ext cx="10616381" cy="1103930"/>
          </a:xfrm>
        </p:spPr>
        <p:txBody>
          <a:bodyPr>
            <a:normAutofit fontScale="90000"/>
          </a:bodyPr>
          <a:lstStyle/>
          <a:p>
            <a:r>
              <a:rPr lang="x-none" sz="2800" dirty="0" smtClean="0">
                <a:latin typeface="Garamond" panose="02020404030301010803" pitchFamily="18" charset="0"/>
              </a:rPr>
              <a:t/>
            </a:r>
            <a:br>
              <a:rPr lang="x-none" sz="2800" dirty="0" smtClean="0">
                <a:latin typeface="Garamond" panose="02020404030301010803" pitchFamily="18" charset="0"/>
              </a:rPr>
            </a:br>
            <a:r>
              <a:rPr lang="x-none" sz="2800" dirty="0" smtClean="0">
                <a:latin typeface="Garamond" panose="02020404030301010803" pitchFamily="18" charset="0"/>
              </a:rPr>
              <a:t/>
            </a:r>
            <a:br>
              <a:rPr lang="x-none" sz="2800" dirty="0" smtClean="0">
                <a:latin typeface="Garamond" panose="02020404030301010803" pitchFamily="18" charset="0"/>
              </a:rPr>
            </a:br>
            <a:r>
              <a:rPr lang="x-none" sz="2800" dirty="0">
                <a:latin typeface="Garamond" panose="02020404030301010803" pitchFamily="18" charset="0"/>
              </a:rPr>
              <a:t/>
            </a:r>
            <a:br>
              <a:rPr lang="x-none" sz="2800" dirty="0">
                <a:latin typeface="Garamond" panose="02020404030301010803" pitchFamily="18" charset="0"/>
              </a:rPr>
            </a:br>
            <a:r>
              <a:rPr lang="x-none" sz="2800" dirty="0" smtClean="0">
                <a:latin typeface="Garamond" panose="02020404030301010803" pitchFamily="18" charset="0"/>
              </a:rPr>
              <a:t/>
            </a:r>
            <a:br>
              <a:rPr lang="x-none" sz="2800" dirty="0" smtClean="0">
                <a:latin typeface="Garamond" panose="02020404030301010803" pitchFamily="18" charset="0"/>
              </a:rPr>
            </a:br>
            <a:r>
              <a:rPr lang="x-none" sz="2800" dirty="0">
                <a:latin typeface="Garamond" panose="02020404030301010803" pitchFamily="18" charset="0"/>
              </a:rPr>
              <a:t/>
            </a:r>
            <a:br>
              <a:rPr lang="x-none" sz="2800" dirty="0">
                <a:latin typeface="Garamond" panose="02020404030301010803" pitchFamily="18" charset="0"/>
              </a:rPr>
            </a:br>
            <a:r>
              <a:rPr lang="x-none" sz="3600" dirty="0" smtClean="0">
                <a:solidFill>
                  <a:schemeClr val="tx1"/>
                </a:solidFill>
                <a:latin typeface="Garamond" panose="02020404030301010803" pitchFamily="18" charset="0"/>
              </a:rPr>
              <a:t>2</a:t>
            </a:r>
            <a:r>
              <a:rPr lang="x-none" sz="3600" dirty="0">
                <a:solidFill>
                  <a:schemeClr val="tx1"/>
                </a:solidFill>
                <a:latin typeface="Garamond" panose="02020404030301010803" pitchFamily="18" charset="0"/>
              </a:rPr>
              <a:t>. </a:t>
            </a:r>
            <a:r>
              <a:rPr lang="pt-PT" sz="3600" dirty="0">
                <a:solidFill>
                  <a:schemeClr val="tx1"/>
                </a:solidFill>
              </a:rPr>
              <a:t>Resumir a relação entre atitudes e comportamento</a:t>
            </a:r>
            <a:r>
              <a:rPr lang="pt-PT" sz="3600" dirty="0">
                <a:solidFill>
                  <a:schemeClr val="tx1"/>
                </a:solidFill>
                <a:latin typeface="Garamond" panose="02020404030301010803" pitchFamily="18" charset="0"/>
              </a:rPr>
              <a:t/>
            </a:r>
            <a:br>
              <a:rPr lang="pt-PT" sz="3600" dirty="0">
                <a:solidFill>
                  <a:schemeClr val="tx1"/>
                </a:solidFill>
                <a:latin typeface="Garamond" panose="02020404030301010803" pitchFamily="18" charset="0"/>
              </a:rPr>
            </a:br>
            <a:r>
              <a:rPr lang="pt-PT" sz="3600" dirty="0">
                <a:solidFill>
                  <a:schemeClr val="tx1"/>
                </a:solidFill>
                <a:latin typeface="Garamond" panose="02020404030301010803" pitchFamily="18" charset="0"/>
              </a:rPr>
              <a:t/>
            </a:r>
            <a:br>
              <a:rPr lang="pt-PT" sz="3600" dirty="0">
                <a:solidFill>
                  <a:schemeClr val="tx1"/>
                </a:solidFill>
                <a:latin typeface="Garamond" panose="02020404030301010803" pitchFamily="18" charset="0"/>
              </a:rPr>
            </a:br>
            <a:r>
              <a:rPr lang="pt-PT" sz="3600" dirty="0">
                <a:latin typeface="Garamond" panose="02020404030301010803" pitchFamily="18" charset="0"/>
              </a:rPr>
              <a:t/>
            </a:r>
            <a:br>
              <a:rPr lang="pt-PT" sz="3600" dirty="0">
                <a:latin typeface="Garamond" panose="02020404030301010803" pitchFamily="18" charset="0"/>
              </a:rPr>
            </a:br>
            <a:endParaRPr lang="pt-PT" sz="3600" b="1" dirty="0">
              <a:latin typeface="Garamond" panose="02020404030301010803" pitchFamily="18" charset="0"/>
            </a:endParaRPr>
          </a:p>
        </p:txBody>
      </p:sp>
      <p:sp>
        <p:nvSpPr>
          <p:cNvPr id="3" name="Content Placeholder 2"/>
          <p:cNvSpPr>
            <a:spLocks noGrp="1"/>
          </p:cNvSpPr>
          <p:nvPr>
            <p:ph idx="1"/>
          </p:nvPr>
        </p:nvSpPr>
        <p:spPr>
          <a:xfrm>
            <a:off x="2810236" y="5368413"/>
            <a:ext cx="16173614" cy="7119090"/>
          </a:xfrm>
        </p:spPr>
        <p:txBody>
          <a:bodyPr>
            <a:normAutofit/>
          </a:bodyPr>
          <a:lstStyle/>
          <a:p>
            <a:pPr marL="0" indent="0">
              <a:buNone/>
            </a:pPr>
            <a:endParaRPr lang="pt-PT" sz="3200" dirty="0">
              <a:solidFill>
                <a:srgbClr val="00B050"/>
              </a:solidFill>
              <a:latin typeface="Garamond" panose="02020404030301010803" pitchFamily="18" charset="0"/>
            </a:endParaRPr>
          </a:p>
          <a:p>
            <a:pPr marL="0" indent="0" algn="r">
              <a:buNone/>
            </a:pPr>
            <a:endParaRPr lang="pt-PT" sz="2400" b="0" dirty="0"/>
          </a:p>
        </p:txBody>
      </p:sp>
      <p:sp>
        <p:nvSpPr>
          <p:cNvPr id="6" name="Date Placeholder 5"/>
          <p:cNvSpPr>
            <a:spLocks noGrp="1"/>
          </p:cNvSpPr>
          <p:nvPr>
            <p:ph type="dt" sz="half" idx="10"/>
          </p:nvPr>
        </p:nvSpPr>
        <p:spPr/>
        <p:txBody>
          <a:bodyPr/>
          <a:lstStyle/>
          <a:p>
            <a:r>
              <a:rPr lang="pt-PT" dirty="0" smtClean="0"/>
              <a:t>30-07-202</a:t>
            </a:r>
            <a:r>
              <a:rPr lang="x-none" dirty="0" smtClean="0"/>
              <a:t>4</a:t>
            </a:r>
            <a:endParaRPr lang="pt-PT" dirty="0"/>
          </a:p>
        </p:txBody>
      </p:sp>
      <p:sp>
        <p:nvSpPr>
          <p:cNvPr id="4" name="Footer Placeholder 3"/>
          <p:cNvSpPr>
            <a:spLocks noGrp="1"/>
          </p:cNvSpPr>
          <p:nvPr>
            <p:ph type="ftr" sz="quarter" idx="11"/>
          </p:nvPr>
        </p:nvSpPr>
        <p:spPr/>
        <p:txBody>
          <a:bodyPr/>
          <a:lstStyle/>
          <a:p>
            <a:r>
              <a:rPr lang="pt-PT" dirty="0"/>
              <a:t>Docente: </a:t>
            </a:r>
            <a:r>
              <a:rPr lang="pt-PT" dirty="0" err="1"/>
              <a:t>Juma</a:t>
            </a:r>
            <a:r>
              <a:rPr lang="pt-PT" dirty="0"/>
              <a:t> </a:t>
            </a:r>
            <a:r>
              <a:rPr lang="pt-PT" dirty="0" err="1"/>
              <a:t>Mussa</a:t>
            </a:r>
            <a:r>
              <a:rPr lang="pt-PT" dirty="0"/>
              <a:t> (MSC</a:t>
            </a:r>
            <a:r>
              <a:rPr lang="pt-PT" dirty="0" smtClean="0"/>
              <a:t>)</a:t>
            </a:r>
            <a:r>
              <a:rPr lang="x-none" dirty="0" smtClean="0"/>
              <a:t> e Diogo Mutemba (MBA)</a:t>
            </a:r>
            <a:endParaRPr lang="pt-PT" dirty="0"/>
          </a:p>
        </p:txBody>
      </p:sp>
      <p:sp>
        <p:nvSpPr>
          <p:cNvPr id="5" name="Slide Number Placeholder 4"/>
          <p:cNvSpPr>
            <a:spLocks noGrp="1"/>
          </p:cNvSpPr>
          <p:nvPr>
            <p:ph type="sldNum" sz="quarter" idx="12"/>
          </p:nvPr>
        </p:nvSpPr>
        <p:spPr/>
        <p:txBody>
          <a:bodyPr/>
          <a:lstStyle/>
          <a:p>
            <a:fld id="{3DAAAB89-0D0A-448B-9984-A7B2CA7EDC1A}" type="slidenum">
              <a:rPr lang="pt-PT" smtClean="0"/>
              <a:t>8</a:t>
            </a:fld>
            <a:endParaRPr lang="pt-PT"/>
          </a:p>
        </p:txBody>
      </p:sp>
      <p:pic>
        <p:nvPicPr>
          <p:cNvPr id="2050" name="Picture 2" descr="Não foi fornecido texto alternativo para esta image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7135" y="1413508"/>
            <a:ext cx="9807677" cy="47218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324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8288"/>
            <a:ext cx="10972800" cy="1082341"/>
          </a:xfrm>
        </p:spPr>
        <p:txBody>
          <a:bodyPr>
            <a:normAutofit fontScale="90000"/>
          </a:bodyPr>
          <a:lstStyle/>
          <a:p>
            <a:pPr lvl="0"/>
            <a:r>
              <a:rPr lang="en-US" dirty="0"/>
              <a:t> </a:t>
            </a:r>
            <a:r>
              <a:rPr lang="x-none" dirty="0" smtClean="0">
                <a:solidFill>
                  <a:schemeClr val="tx1"/>
                </a:solidFill>
              </a:rPr>
              <a:t> </a:t>
            </a:r>
            <a:r>
              <a:rPr lang="pt-PT" dirty="0" smtClean="0">
                <a:solidFill>
                  <a:schemeClr val="tx1"/>
                </a:solidFill>
                <a:latin typeface="Garamond" panose="02020404030301010803" pitchFamily="18" charset="0"/>
              </a:rPr>
              <a:t/>
            </a:r>
            <a:br>
              <a:rPr lang="pt-PT" dirty="0" smtClean="0">
                <a:solidFill>
                  <a:schemeClr val="tx1"/>
                </a:solidFill>
                <a:latin typeface="Garamond" panose="02020404030301010803" pitchFamily="18" charset="0"/>
              </a:rPr>
            </a:br>
            <a:r>
              <a:rPr lang="x-none" dirty="0" smtClean="0">
                <a:solidFill>
                  <a:schemeClr val="tx1"/>
                </a:solidFill>
                <a:latin typeface="Garamond" panose="02020404030301010803" pitchFamily="18" charset="0"/>
              </a:rPr>
              <a:t/>
            </a:r>
            <a:br>
              <a:rPr lang="x-none" dirty="0" smtClean="0">
                <a:solidFill>
                  <a:schemeClr val="tx1"/>
                </a:solidFill>
                <a:latin typeface="Garamond" panose="02020404030301010803" pitchFamily="18" charset="0"/>
              </a:rPr>
            </a:br>
            <a:r>
              <a:rPr lang="x-none" dirty="0" smtClean="0">
                <a:solidFill>
                  <a:schemeClr val="tx1"/>
                </a:solidFill>
                <a:latin typeface="Garamond" panose="02020404030301010803" pitchFamily="18" charset="0"/>
              </a:rPr>
              <a:t>2</a:t>
            </a:r>
            <a:r>
              <a:rPr lang="x-none" dirty="0">
                <a:solidFill>
                  <a:schemeClr val="tx1"/>
                </a:solidFill>
                <a:latin typeface="Garamond" panose="02020404030301010803" pitchFamily="18" charset="0"/>
              </a:rPr>
              <a:t>. </a:t>
            </a:r>
            <a:r>
              <a:rPr lang="pt-PT" dirty="0">
                <a:solidFill>
                  <a:schemeClr val="tx1"/>
                </a:solidFill>
              </a:rPr>
              <a:t>Resumir a relação entre atitudes e comportamento</a:t>
            </a:r>
            <a:r>
              <a:rPr lang="pt-PT" dirty="0">
                <a:solidFill>
                  <a:schemeClr val="tx1"/>
                </a:solidFill>
                <a:latin typeface="Garamond" panose="02020404030301010803" pitchFamily="18" charset="0"/>
              </a:rPr>
              <a:t/>
            </a:r>
            <a:br>
              <a:rPr lang="pt-PT" dirty="0">
                <a:solidFill>
                  <a:schemeClr val="tx1"/>
                </a:solidFill>
                <a:latin typeface="Garamond" panose="02020404030301010803" pitchFamily="18" charset="0"/>
              </a:rPr>
            </a:br>
            <a:r>
              <a:rPr lang="pt-PT" dirty="0">
                <a:solidFill>
                  <a:schemeClr val="tx1"/>
                </a:solidFill>
                <a:latin typeface="Garamond" panose="02020404030301010803" pitchFamily="18" charset="0"/>
              </a:rPr>
              <a:t/>
            </a:r>
            <a:br>
              <a:rPr lang="pt-PT" dirty="0">
                <a:solidFill>
                  <a:schemeClr val="tx1"/>
                </a:solidFill>
                <a:latin typeface="Garamond" panose="02020404030301010803" pitchFamily="18" charset="0"/>
              </a:rPr>
            </a:br>
            <a:endParaRPr lang="pt-PT" dirty="0">
              <a:solidFill>
                <a:schemeClr val="tx1"/>
              </a:solidFill>
              <a:latin typeface="Garamond" panose="02020404030301010803" pitchFamily="18" charset="0"/>
            </a:endParaRPr>
          </a:p>
        </p:txBody>
      </p:sp>
      <p:sp>
        <p:nvSpPr>
          <p:cNvPr id="3" name="Content Placeholder 2"/>
          <p:cNvSpPr>
            <a:spLocks noGrp="1"/>
          </p:cNvSpPr>
          <p:nvPr>
            <p:ph idx="1"/>
          </p:nvPr>
        </p:nvSpPr>
        <p:spPr>
          <a:xfrm>
            <a:off x="609600" y="1100629"/>
            <a:ext cx="10515600" cy="5169542"/>
          </a:xfrm>
        </p:spPr>
        <p:txBody>
          <a:bodyPr>
            <a:noAutofit/>
          </a:bodyPr>
          <a:lstStyle/>
          <a:p>
            <a:pPr marL="0" indent="0" fontAlgn="auto">
              <a:buNone/>
            </a:pPr>
            <a:r>
              <a:rPr lang="x-none" b="1" dirty="0" smtClean="0"/>
              <a:t>Exemplos de disson</a:t>
            </a:r>
            <a:r>
              <a:rPr lang="pt-PT" b="1" dirty="0" smtClean="0"/>
              <a:t>â</a:t>
            </a:r>
            <a:r>
              <a:rPr lang="x-none" b="1" dirty="0" smtClean="0"/>
              <a:t>ncia Congitiva</a:t>
            </a:r>
          </a:p>
          <a:p>
            <a:pPr marL="0" indent="0" fontAlgn="auto">
              <a:buNone/>
            </a:pPr>
            <a:r>
              <a:rPr lang="x-none" sz="2800" dirty="0" smtClean="0">
                <a:latin typeface="Garamond" panose="02020404030301010803" pitchFamily="18" charset="0"/>
              </a:rPr>
              <a:t>N</a:t>
            </a:r>
            <a:r>
              <a:rPr lang="pt-PT" sz="2800" dirty="0" err="1" smtClean="0">
                <a:latin typeface="Garamond" panose="02020404030301010803" pitchFamily="18" charset="0"/>
              </a:rPr>
              <a:t>ão</a:t>
            </a:r>
            <a:r>
              <a:rPr lang="pt-PT" sz="2800" dirty="0" smtClean="0">
                <a:latin typeface="Garamond" panose="02020404030301010803" pitchFamily="18" charset="0"/>
              </a:rPr>
              <a:t> </a:t>
            </a:r>
            <a:r>
              <a:rPr lang="pt-PT" sz="2800" dirty="0">
                <a:latin typeface="Garamond" panose="02020404030301010803" pitchFamily="18" charset="0"/>
              </a:rPr>
              <a:t>praticar exercícios físicos, mesmo entendendo o quanto eles são necessários para a saúde</a:t>
            </a:r>
            <a:r>
              <a:rPr lang="pt-PT" sz="2800" dirty="0" smtClean="0">
                <a:latin typeface="Garamond" panose="02020404030301010803" pitchFamily="18" charset="0"/>
              </a:rPr>
              <a:t>;</a:t>
            </a:r>
            <a:endParaRPr lang="x-none" sz="2800" dirty="0" smtClean="0">
              <a:latin typeface="Garamond" panose="02020404030301010803" pitchFamily="18" charset="0"/>
            </a:endParaRPr>
          </a:p>
          <a:p>
            <a:pPr marL="0" indent="0" fontAlgn="auto">
              <a:buNone/>
            </a:pPr>
            <a:endParaRPr lang="pt-PT" sz="2800" dirty="0">
              <a:latin typeface="Garamond" panose="02020404030301010803" pitchFamily="18" charset="0"/>
            </a:endParaRPr>
          </a:p>
          <a:p>
            <a:pPr marL="0" indent="0" fontAlgn="auto">
              <a:buNone/>
            </a:pPr>
            <a:r>
              <a:rPr lang="x-none" sz="2800" dirty="0" smtClean="0">
                <a:latin typeface="Garamond" panose="02020404030301010803" pitchFamily="18" charset="0"/>
              </a:rPr>
              <a:t>Conduzir </a:t>
            </a:r>
            <a:r>
              <a:rPr lang="pt-PT" sz="2800" dirty="0" smtClean="0">
                <a:latin typeface="Garamond" panose="02020404030301010803" pitchFamily="18" charset="0"/>
              </a:rPr>
              <a:t> </a:t>
            </a:r>
            <a:r>
              <a:rPr lang="pt-PT" sz="2800" dirty="0">
                <a:latin typeface="Garamond" panose="02020404030301010803" pitchFamily="18" charset="0"/>
              </a:rPr>
              <a:t>após consumir bebida alcoólica, mesmo conhecendo todas as consequências negativas que isso pode causar</a:t>
            </a:r>
            <a:r>
              <a:rPr lang="pt-PT" sz="2800" dirty="0" smtClean="0">
                <a:latin typeface="Garamond" panose="02020404030301010803" pitchFamily="18" charset="0"/>
              </a:rPr>
              <a:t>.</a:t>
            </a:r>
            <a:endParaRPr lang="x-none" sz="2800" dirty="0" smtClean="0">
              <a:latin typeface="Garamond" panose="02020404030301010803" pitchFamily="18" charset="0"/>
            </a:endParaRPr>
          </a:p>
          <a:p>
            <a:pPr marL="0" indent="0">
              <a:buNone/>
            </a:pPr>
            <a:endParaRPr lang="pt-PT" sz="2800" dirty="0">
              <a:latin typeface="Garamond" panose="02020404030301010803" pitchFamily="18" charset="0"/>
            </a:endParaRPr>
          </a:p>
          <a:p>
            <a:pPr marL="0" indent="0">
              <a:buNone/>
            </a:pPr>
            <a:r>
              <a:rPr lang="x-none" sz="2800" dirty="0" smtClean="0">
                <a:latin typeface="Garamond" panose="02020404030301010803" pitchFamily="18" charset="0"/>
              </a:rPr>
              <a:t>F</a:t>
            </a:r>
            <a:r>
              <a:rPr lang="pt-PT" sz="2800" dirty="0" smtClean="0">
                <a:latin typeface="Garamond" panose="02020404030301010803" pitchFamily="18" charset="0"/>
              </a:rPr>
              <a:t>uma</a:t>
            </a:r>
            <a:r>
              <a:rPr lang="x-none" sz="2800" dirty="0" smtClean="0">
                <a:latin typeface="Garamond" panose="02020404030301010803" pitchFamily="18" charset="0"/>
              </a:rPr>
              <a:t>r</a:t>
            </a:r>
            <a:r>
              <a:rPr lang="pt-PT" sz="2800" dirty="0" smtClean="0">
                <a:latin typeface="Garamond" panose="02020404030301010803" pitchFamily="18" charset="0"/>
              </a:rPr>
              <a:t> </a:t>
            </a:r>
            <a:r>
              <a:rPr lang="pt-PT" sz="2800" dirty="0">
                <a:latin typeface="Garamond" panose="02020404030301010803" pitchFamily="18" charset="0"/>
              </a:rPr>
              <a:t>dois ou três maços de cigarros por dia </a:t>
            </a:r>
            <a:r>
              <a:rPr lang="x-none" sz="2800" dirty="0" smtClean="0">
                <a:latin typeface="Garamond" panose="02020404030301010803" pitchFamily="18" charset="0"/>
              </a:rPr>
              <a:t>sabendo </a:t>
            </a:r>
            <a:r>
              <a:rPr lang="pt-PT" sz="2800" dirty="0" smtClean="0">
                <a:latin typeface="Garamond" panose="02020404030301010803" pitchFamily="18" charset="0"/>
              </a:rPr>
              <a:t> </a:t>
            </a:r>
            <a:r>
              <a:rPr lang="pt-PT" sz="2800" dirty="0">
                <a:latin typeface="Garamond" panose="02020404030301010803" pitchFamily="18" charset="0"/>
              </a:rPr>
              <a:t>que </a:t>
            </a:r>
            <a:r>
              <a:rPr lang="x-none" sz="2800" dirty="0" smtClean="0">
                <a:latin typeface="Garamond" panose="02020404030301010803" pitchFamily="18" charset="0"/>
              </a:rPr>
              <a:t>fumar causa canc</a:t>
            </a:r>
            <a:r>
              <a:rPr lang="pt-PT" sz="2800" dirty="0" smtClean="0">
                <a:latin typeface="Garamond" panose="02020404030301010803" pitchFamily="18" charset="0"/>
              </a:rPr>
              <a:t>ê</a:t>
            </a:r>
            <a:r>
              <a:rPr lang="x-none" sz="2800" dirty="0" smtClean="0">
                <a:latin typeface="Garamond" panose="02020404030301010803" pitchFamily="18" charset="0"/>
              </a:rPr>
              <a:t>r de pulm</a:t>
            </a:r>
            <a:r>
              <a:rPr lang="pt-PT" sz="2800" dirty="0" smtClean="0">
                <a:latin typeface="Garamond" panose="02020404030301010803" pitchFamily="18" charset="0"/>
              </a:rPr>
              <a:t>ã</a:t>
            </a:r>
            <a:r>
              <a:rPr lang="x-none" sz="2800" dirty="0" smtClean="0">
                <a:latin typeface="Garamond" panose="02020404030301010803" pitchFamily="18" charset="0"/>
              </a:rPr>
              <a:t>o</a:t>
            </a:r>
            <a:r>
              <a:rPr lang="pt-PT" sz="2800" dirty="0" smtClean="0">
                <a:latin typeface="Garamond" panose="02020404030301010803" pitchFamily="18" charset="0"/>
              </a:rPr>
              <a:t>, </a:t>
            </a:r>
            <a:r>
              <a:rPr lang="pt-PT" sz="2800" dirty="0">
                <a:latin typeface="Garamond" panose="02020404030301010803" pitchFamily="18" charset="0"/>
              </a:rPr>
              <a:t>essas duas cognições são realmente dissonantes, presumindo que </a:t>
            </a:r>
            <a:r>
              <a:rPr lang="x-none" sz="2800" dirty="0" smtClean="0">
                <a:latin typeface="Garamond" panose="02020404030301010803" pitchFamily="18" charset="0"/>
              </a:rPr>
              <a:t>o fumador </a:t>
            </a:r>
            <a:r>
              <a:rPr lang="pt-PT" sz="2800" dirty="0" smtClean="0">
                <a:latin typeface="Garamond" panose="02020404030301010803" pitchFamily="18" charset="0"/>
              </a:rPr>
              <a:t>não quer </a:t>
            </a:r>
            <a:r>
              <a:rPr lang="pt-PT" sz="2800" dirty="0">
                <a:latin typeface="Garamond" panose="02020404030301010803" pitchFamily="18" charset="0"/>
              </a:rPr>
              <a:t>ter uma morte horrível e </a:t>
            </a:r>
            <a:r>
              <a:rPr lang="pt-PT" sz="2800" dirty="0" smtClean="0">
                <a:latin typeface="Garamond" panose="02020404030301010803" pitchFamily="18" charset="0"/>
              </a:rPr>
              <a:t>precoce</a:t>
            </a:r>
            <a:r>
              <a:rPr lang="x-none" sz="2800" dirty="0" smtClean="0">
                <a:latin typeface="Garamond" panose="02020404030301010803" pitchFamily="18" charset="0"/>
              </a:rPr>
              <a:t>.</a:t>
            </a:r>
            <a:endParaRPr lang="pt-PT" sz="2800" dirty="0">
              <a:latin typeface="Garamond" panose="02020404030301010803" pitchFamily="18" charset="0"/>
            </a:endParaRPr>
          </a:p>
          <a:p>
            <a:pPr marL="0" indent="0" fontAlgn="auto">
              <a:buNone/>
            </a:pPr>
            <a:endParaRPr lang="pt-PT" sz="2800" dirty="0">
              <a:latin typeface="Garamond" panose="02020404030301010803" pitchFamily="18" charset="0"/>
            </a:endParaRPr>
          </a:p>
          <a:p>
            <a:pPr marL="0" indent="0">
              <a:buFont typeface="Wingdings" panose="05000000000000000000" pitchFamily="2" charset="2"/>
              <a:buNone/>
              <a:defRPr/>
            </a:pPr>
            <a:endParaRPr lang="x-none" altLang="pt-PT" sz="3600" dirty="0" smtClean="0">
              <a:solidFill>
                <a:srgbClr val="00B050"/>
              </a:solidFill>
              <a:latin typeface="Garamond" panose="02020404030301010803" pitchFamily="18" charset="0"/>
            </a:endParaRPr>
          </a:p>
          <a:p>
            <a:pPr marL="0" indent="0">
              <a:buFont typeface="Wingdings" panose="05000000000000000000" pitchFamily="2" charset="2"/>
              <a:buNone/>
              <a:defRPr/>
            </a:pPr>
            <a:endParaRPr lang="en-US" altLang="pt-PT" sz="2800" dirty="0">
              <a:solidFill>
                <a:srgbClr val="00B050"/>
              </a:solidFill>
              <a:latin typeface="Garamond" panose="02020404030301010803" pitchFamily="18" charset="0"/>
            </a:endParaRPr>
          </a:p>
        </p:txBody>
      </p:sp>
      <p:sp>
        <p:nvSpPr>
          <p:cNvPr id="6" name="Date Placeholder 5"/>
          <p:cNvSpPr>
            <a:spLocks noGrp="1"/>
          </p:cNvSpPr>
          <p:nvPr>
            <p:ph type="dt" sz="half" idx="10"/>
          </p:nvPr>
        </p:nvSpPr>
        <p:spPr/>
        <p:txBody>
          <a:bodyPr/>
          <a:lstStyle/>
          <a:p>
            <a:r>
              <a:rPr lang="pt-PT" dirty="0" smtClean="0"/>
              <a:t>30-07-202</a:t>
            </a:r>
            <a:r>
              <a:rPr lang="x-none" dirty="0" smtClean="0"/>
              <a:t>4</a:t>
            </a:r>
            <a:endParaRPr lang="pt-PT" dirty="0"/>
          </a:p>
        </p:txBody>
      </p:sp>
      <p:sp>
        <p:nvSpPr>
          <p:cNvPr id="4" name="Footer Placeholder 3"/>
          <p:cNvSpPr>
            <a:spLocks noGrp="1"/>
          </p:cNvSpPr>
          <p:nvPr>
            <p:ph type="ftr" sz="quarter" idx="11"/>
          </p:nvPr>
        </p:nvSpPr>
        <p:spPr/>
        <p:txBody>
          <a:bodyPr/>
          <a:lstStyle/>
          <a:p>
            <a:r>
              <a:rPr lang="pt-PT" dirty="0"/>
              <a:t>Docente: </a:t>
            </a:r>
            <a:r>
              <a:rPr lang="pt-PT" dirty="0" err="1"/>
              <a:t>Juma</a:t>
            </a:r>
            <a:r>
              <a:rPr lang="pt-PT" dirty="0"/>
              <a:t> </a:t>
            </a:r>
            <a:r>
              <a:rPr lang="pt-PT" dirty="0" err="1"/>
              <a:t>Mussa</a:t>
            </a:r>
            <a:r>
              <a:rPr lang="pt-PT" dirty="0"/>
              <a:t> (MSC</a:t>
            </a:r>
            <a:r>
              <a:rPr lang="pt-PT" dirty="0" smtClean="0"/>
              <a:t>)</a:t>
            </a:r>
            <a:r>
              <a:rPr lang="x-none" dirty="0" smtClean="0"/>
              <a:t> e Diogo Mutemba (MBA)</a:t>
            </a:r>
            <a:endParaRPr lang="pt-PT" dirty="0"/>
          </a:p>
        </p:txBody>
      </p:sp>
      <p:sp>
        <p:nvSpPr>
          <p:cNvPr id="5" name="Slide Number Placeholder 4"/>
          <p:cNvSpPr>
            <a:spLocks noGrp="1"/>
          </p:cNvSpPr>
          <p:nvPr>
            <p:ph type="sldNum" sz="quarter" idx="12"/>
          </p:nvPr>
        </p:nvSpPr>
        <p:spPr/>
        <p:txBody>
          <a:bodyPr/>
          <a:lstStyle/>
          <a:p>
            <a:fld id="{3DAAAB89-0D0A-448B-9984-A7B2CA7EDC1A}" type="slidenum">
              <a:rPr lang="pt-PT" smtClean="0"/>
              <a:t>9</a:t>
            </a:fld>
            <a:endParaRPr lang="pt-PT"/>
          </a:p>
        </p:txBody>
      </p:sp>
    </p:spTree>
    <p:extLst>
      <p:ext uri="{BB962C8B-B14F-4D97-AF65-F5344CB8AC3E}">
        <p14:creationId xmlns:p14="http://schemas.microsoft.com/office/powerpoint/2010/main" val="307596747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Clarity</Template>
  <TotalTime>4726</TotalTime>
  <Words>1464</Words>
  <Application>Microsoft Office PowerPoint</Application>
  <PresentationFormat>Widescreen</PresentationFormat>
  <Paragraphs>227</Paragraphs>
  <Slides>21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Garamond</vt:lpstr>
      <vt:lpstr>Ink Free</vt:lpstr>
      <vt:lpstr>Kristen ITC</vt:lpstr>
      <vt:lpstr>Times New Roman</vt:lpstr>
      <vt:lpstr>Wingdings</vt:lpstr>
      <vt:lpstr>Clarity</vt:lpstr>
      <vt:lpstr> INSTITUTO SUPERIOR DE TRANSPORTES E COMUNICAÇÕES</vt:lpstr>
      <vt:lpstr>                                AULA- 3     </vt:lpstr>
      <vt:lpstr>Aula 3: Atitudes e Satisfação no Trabalho</vt:lpstr>
      <vt:lpstr>   1. Diferenciar  os 3 componentes de uma atitude  </vt:lpstr>
      <vt:lpstr>    1. Diferenciar  os 3 componentes de uma atitude    </vt:lpstr>
      <vt:lpstr>   2. Resumir a relação entre atitudes e comportamento   </vt:lpstr>
      <vt:lpstr>    2. Resumir a relação entre atitudes e comportamento   </vt:lpstr>
      <vt:lpstr>     2. Resumir a relação entre atitudes e comportamento   </vt:lpstr>
      <vt:lpstr>    2. Resumir a relação entre atitudes e comportamento  </vt:lpstr>
      <vt:lpstr>   2. Resumir a relação entre atitudes e comportamento    </vt:lpstr>
      <vt:lpstr> 3. Comparar as principais atitudes no trabalho </vt:lpstr>
      <vt:lpstr> 3. Comparar as principais atitudes no trabalho </vt:lpstr>
      <vt:lpstr>3. Comparar as principais atitudes no trabalho</vt:lpstr>
      <vt:lpstr>3. Comparar as principais atitudes no trabalho</vt:lpstr>
      <vt:lpstr> 4. Definir satisfação no trabalho </vt:lpstr>
      <vt:lpstr>4. Definir satisfação no trabalho</vt:lpstr>
      <vt:lpstr>4. Definir satisfação no trabalho</vt:lpstr>
      <vt:lpstr>4. Definir satisfação no trabalho</vt:lpstr>
      <vt:lpstr>  3. Resumir as principais causas de satisfação no trabalho.  </vt:lpstr>
      <vt:lpstr>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Muveca</dc:creator>
  <cp:lastModifiedBy>JUMA</cp:lastModifiedBy>
  <cp:revision>339</cp:revision>
  <dcterms:created xsi:type="dcterms:W3CDTF">2023-07-27T09:06:55Z</dcterms:created>
  <dcterms:modified xsi:type="dcterms:W3CDTF">2024-07-26T07:07:00Z</dcterms:modified>
</cp:coreProperties>
</file>